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8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D09ECDB-0907-4242-ABF3-5960F28B6853}" type="datetimeFigureOut">
              <a:rPr lang="ru-RU" smtClean="0"/>
              <a:pPr/>
              <a:t>08.04.2016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248378-F033-4E38-805B-4B435B558B0A}" type="slidenum">
              <a:rPr lang="ru-RU" smtClean="0"/>
              <a:pPr/>
              <a:t>‹#›</a:t>
            </a:fld>
            <a:endParaRPr lang="ru-RU"/>
          </a:p>
        </p:txBody>
      </p:sp>
    </p:spTree>
    <p:extLst>
      <p:ext uri="{BB962C8B-B14F-4D97-AF65-F5344CB8AC3E}">
        <p14:creationId xmlns:p14="http://schemas.microsoft.com/office/powerpoint/2010/main" xmlns="" val="158091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09ECDB-0907-4242-ABF3-5960F28B6853}" type="datetimeFigureOut">
              <a:rPr lang="ru-RU" smtClean="0"/>
              <a:pPr/>
              <a:t>08.04.2016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248378-F033-4E38-805B-4B435B558B0A}" type="slidenum">
              <a:rPr lang="ru-RU" smtClean="0"/>
              <a:pPr/>
              <a:t>‹#›</a:t>
            </a:fld>
            <a:endParaRPr lang="ru-RU"/>
          </a:p>
        </p:txBody>
      </p:sp>
    </p:spTree>
    <p:extLst>
      <p:ext uri="{BB962C8B-B14F-4D97-AF65-F5344CB8AC3E}">
        <p14:creationId xmlns:p14="http://schemas.microsoft.com/office/powerpoint/2010/main" xmlns="" val="416455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09ECDB-0907-4242-ABF3-5960F28B6853}" type="datetimeFigureOut">
              <a:rPr lang="ru-RU" smtClean="0"/>
              <a:pPr/>
              <a:t>08.04.2016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248378-F033-4E38-805B-4B435B558B0A}" type="slidenum">
              <a:rPr lang="ru-RU" smtClean="0"/>
              <a:pPr/>
              <a:t>‹#›</a:t>
            </a:fld>
            <a:endParaRPr lang="ru-RU"/>
          </a:p>
        </p:txBody>
      </p:sp>
    </p:spTree>
    <p:extLst>
      <p:ext uri="{BB962C8B-B14F-4D97-AF65-F5344CB8AC3E}">
        <p14:creationId xmlns:p14="http://schemas.microsoft.com/office/powerpoint/2010/main" xmlns="" val="10505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09ECDB-0907-4242-ABF3-5960F28B6853}" type="datetimeFigureOut">
              <a:rPr lang="ru-RU" smtClean="0"/>
              <a:pPr/>
              <a:t>08.04.2016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248378-F033-4E38-805B-4B435B558B0A}" type="slidenum">
              <a:rPr lang="ru-RU" smtClean="0"/>
              <a:pPr/>
              <a:t>‹#›</a:t>
            </a:fld>
            <a:endParaRPr lang="ru-RU"/>
          </a:p>
        </p:txBody>
      </p:sp>
    </p:spTree>
    <p:extLst>
      <p:ext uri="{BB962C8B-B14F-4D97-AF65-F5344CB8AC3E}">
        <p14:creationId xmlns:p14="http://schemas.microsoft.com/office/powerpoint/2010/main" xmlns="" val="177943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09ECDB-0907-4242-ABF3-5960F28B6853}" type="datetimeFigureOut">
              <a:rPr lang="ru-RU" smtClean="0"/>
              <a:pPr/>
              <a:t>08.04.2016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248378-F033-4E38-805B-4B435B558B0A}" type="slidenum">
              <a:rPr lang="ru-RU" smtClean="0"/>
              <a:pPr/>
              <a:t>‹#›</a:t>
            </a:fld>
            <a:endParaRPr lang="ru-RU"/>
          </a:p>
        </p:txBody>
      </p:sp>
    </p:spTree>
    <p:extLst>
      <p:ext uri="{BB962C8B-B14F-4D97-AF65-F5344CB8AC3E}">
        <p14:creationId xmlns:p14="http://schemas.microsoft.com/office/powerpoint/2010/main" xmlns="" val="396444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D09ECDB-0907-4242-ABF3-5960F28B6853}" type="datetimeFigureOut">
              <a:rPr lang="ru-RU" smtClean="0"/>
              <a:pPr/>
              <a:t>08.04.2016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248378-F033-4E38-805B-4B435B558B0A}" type="slidenum">
              <a:rPr lang="ru-RU" smtClean="0"/>
              <a:pPr/>
              <a:t>‹#›</a:t>
            </a:fld>
            <a:endParaRPr lang="ru-RU"/>
          </a:p>
        </p:txBody>
      </p:sp>
    </p:spTree>
    <p:extLst>
      <p:ext uri="{BB962C8B-B14F-4D97-AF65-F5344CB8AC3E}">
        <p14:creationId xmlns:p14="http://schemas.microsoft.com/office/powerpoint/2010/main" xmlns="" val="253347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D09ECDB-0907-4242-ABF3-5960F28B6853}" type="datetimeFigureOut">
              <a:rPr lang="ru-RU" smtClean="0"/>
              <a:pPr/>
              <a:t>08.04.2016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9248378-F033-4E38-805B-4B435B558B0A}" type="slidenum">
              <a:rPr lang="ru-RU" smtClean="0"/>
              <a:pPr/>
              <a:t>‹#›</a:t>
            </a:fld>
            <a:endParaRPr lang="ru-RU"/>
          </a:p>
        </p:txBody>
      </p:sp>
    </p:spTree>
    <p:extLst>
      <p:ext uri="{BB962C8B-B14F-4D97-AF65-F5344CB8AC3E}">
        <p14:creationId xmlns:p14="http://schemas.microsoft.com/office/powerpoint/2010/main" xmlns="" val="413930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09ECDB-0907-4242-ABF3-5960F28B6853}" type="datetimeFigureOut">
              <a:rPr lang="ru-RU" smtClean="0"/>
              <a:pPr/>
              <a:t>08.04.2016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248378-F033-4E38-805B-4B435B558B0A}" type="slidenum">
              <a:rPr lang="ru-RU" smtClean="0"/>
              <a:pPr/>
              <a:t>‹#›</a:t>
            </a:fld>
            <a:endParaRPr lang="ru-RU"/>
          </a:p>
        </p:txBody>
      </p:sp>
    </p:spTree>
    <p:extLst>
      <p:ext uri="{BB962C8B-B14F-4D97-AF65-F5344CB8AC3E}">
        <p14:creationId xmlns:p14="http://schemas.microsoft.com/office/powerpoint/2010/main" xmlns="" val="79592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09ECDB-0907-4242-ABF3-5960F28B6853}" type="datetimeFigureOut">
              <a:rPr lang="ru-RU" smtClean="0"/>
              <a:pPr/>
              <a:t>08.04.2016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248378-F033-4E38-805B-4B435B558B0A}" type="slidenum">
              <a:rPr lang="ru-RU" smtClean="0"/>
              <a:pPr/>
              <a:t>‹#›</a:t>
            </a:fld>
            <a:endParaRPr lang="ru-RU"/>
          </a:p>
        </p:txBody>
      </p:sp>
    </p:spTree>
    <p:extLst>
      <p:ext uri="{BB962C8B-B14F-4D97-AF65-F5344CB8AC3E}">
        <p14:creationId xmlns:p14="http://schemas.microsoft.com/office/powerpoint/2010/main" xmlns="" val="396216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09ECDB-0907-4242-ABF3-5960F28B6853}" type="datetimeFigureOut">
              <a:rPr lang="ru-RU" smtClean="0"/>
              <a:pPr/>
              <a:t>08.04.2016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248378-F033-4E38-805B-4B435B558B0A}" type="slidenum">
              <a:rPr lang="ru-RU" smtClean="0"/>
              <a:pPr/>
              <a:t>‹#›</a:t>
            </a:fld>
            <a:endParaRPr lang="ru-RU"/>
          </a:p>
        </p:txBody>
      </p:sp>
    </p:spTree>
    <p:extLst>
      <p:ext uri="{BB962C8B-B14F-4D97-AF65-F5344CB8AC3E}">
        <p14:creationId xmlns:p14="http://schemas.microsoft.com/office/powerpoint/2010/main" xmlns="" val="397643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09ECDB-0907-4242-ABF3-5960F28B6853}" type="datetimeFigureOut">
              <a:rPr lang="ru-RU" smtClean="0"/>
              <a:pPr/>
              <a:t>08.04.2016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248378-F033-4E38-805B-4B435B558B0A}" type="slidenum">
              <a:rPr lang="ru-RU" smtClean="0"/>
              <a:pPr/>
              <a:t>‹#›</a:t>
            </a:fld>
            <a:endParaRPr lang="ru-RU"/>
          </a:p>
        </p:txBody>
      </p:sp>
    </p:spTree>
    <p:extLst>
      <p:ext uri="{BB962C8B-B14F-4D97-AF65-F5344CB8AC3E}">
        <p14:creationId xmlns:p14="http://schemas.microsoft.com/office/powerpoint/2010/main" xmlns="" val="377270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9ECDB-0907-4242-ABF3-5960F28B6853}" type="datetimeFigureOut">
              <a:rPr lang="ru-RU" smtClean="0"/>
              <a:pPr/>
              <a:t>08.04.2016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48378-F033-4E38-805B-4B435B558B0A}" type="slidenum">
              <a:rPr lang="ru-RU" smtClean="0"/>
              <a:pPr/>
              <a:t>‹#›</a:t>
            </a:fld>
            <a:endParaRPr lang="ru-RU"/>
          </a:p>
        </p:txBody>
      </p:sp>
    </p:spTree>
    <p:extLst>
      <p:ext uri="{BB962C8B-B14F-4D97-AF65-F5344CB8AC3E}">
        <p14:creationId xmlns:p14="http://schemas.microsoft.com/office/powerpoint/2010/main" xmlns="" val="284636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5364088" y="5517232"/>
            <a:ext cx="2880320" cy="864518"/>
          </a:xfrm>
        </p:spPr>
        <p:txBody>
          <a:bodyPr>
            <a:normAutofit fontScale="55000" lnSpcReduction="20000"/>
          </a:bodyPr>
          <a:lstStyle/>
          <a:p>
            <a:pPr>
              <a:buNone/>
            </a:pPr>
            <a:r>
              <a:rPr lang="ru-RU" sz="2600" dirty="0" smtClean="0"/>
              <a:t>Заместитель заведующего по ВМР</a:t>
            </a:r>
          </a:p>
          <a:p>
            <a:pPr>
              <a:buNone/>
            </a:pPr>
            <a:r>
              <a:rPr lang="ru-RU" sz="2600" dirty="0" err="1" smtClean="0"/>
              <a:t>Троеглазова</a:t>
            </a:r>
            <a:r>
              <a:rPr lang="ru-RU" sz="2600" dirty="0" smtClean="0"/>
              <a:t> Е.В.</a:t>
            </a:r>
            <a:r>
              <a:rPr lang="ru-RU" sz="2600" dirty="0" smtClean="0"/>
              <a:t>                                             </a:t>
            </a:r>
            <a:endParaRPr lang="ru-RU" sz="2600" dirty="0" smtClean="0"/>
          </a:p>
          <a:p>
            <a:pPr>
              <a:buNone/>
            </a:pPr>
            <a:r>
              <a:rPr lang="ru-RU" sz="2000" b="1" dirty="0"/>
              <a:t> </a:t>
            </a:r>
            <a:r>
              <a:rPr lang="ru-RU" sz="2000" b="1" dirty="0" smtClean="0"/>
              <a:t>                                                    </a:t>
            </a:r>
          </a:p>
          <a:p>
            <a:pPr>
              <a:buNone/>
            </a:pPr>
            <a:r>
              <a:rPr lang="ru-RU" sz="2000" dirty="0" smtClean="0"/>
              <a:t>      </a:t>
            </a:r>
            <a:endParaRPr lang="ru-RU" sz="2000" dirty="0"/>
          </a:p>
        </p:txBody>
      </p:sp>
      <p:pic>
        <p:nvPicPr>
          <p:cNvPr id="4" name="Рисунок 3"/>
          <p:cNvPicPr/>
          <p:nvPr/>
        </p:nvPicPr>
        <p:blipFill>
          <a:blip r:embed="rId2" cstate="print"/>
          <a:stretch>
            <a:fillRect/>
          </a:stretch>
        </p:blipFill>
        <p:spPr>
          <a:xfrm>
            <a:off x="1259632" y="1268760"/>
            <a:ext cx="6624736" cy="4032448"/>
          </a:xfrm>
          <a:prstGeom prst="rect">
            <a:avLst/>
          </a:prstGeom>
          <a:ln>
            <a:noFill/>
          </a:ln>
          <a:effectLst>
            <a:softEdge rad="112500"/>
          </a:effectLst>
        </p:spPr>
      </p:pic>
      <p:sp>
        <p:nvSpPr>
          <p:cNvPr id="5" name="Прямоугольник 4"/>
          <p:cNvSpPr/>
          <p:nvPr/>
        </p:nvSpPr>
        <p:spPr>
          <a:xfrm>
            <a:off x="899592" y="332656"/>
            <a:ext cx="7514237" cy="646331"/>
          </a:xfrm>
          <a:prstGeom prst="rect">
            <a:avLst/>
          </a:prstGeom>
        </p:spPr>
        <p:txBody>
          <a:bodyPr wrap="none">
            <a:spAutoFit/>
          </a:bodyPr>
          <a:lstStyle/>
          <a:p>
            <a:pPr algn="ctr"/>
            <a:r>
              <a:rPr lang="ru-RU" b="1" dirty="0" smtClean="0"/>
              <a:t>Муниципальное бюджетное дошкольное образовательное учреждение </a:t>
            </a:r>
          </a:p>
          <a:p>
            <a:pPr algn="ctr"/>
            <a:r>
              <a:rPr lang="ru-RU" b="1" dirty="0" smtClean="0"/>
              <a:t>детский сад №508</a:t>
            </a:r>
            <a:endParaRPr lang="ru-RU" dirty="0"/>
          </a:p>
        </p:txBody>
      </p:sp>
    </p:spTree>
    <p:extLst>
      <p:ext uri="{BB962C8B-B14F-4D97-AF65-F5344CB8AC3E}">
        <p14:creationId xmlns:p14="http://schemas.microsoft.com/office/powerpoint/2010/main" xmlns="" val="1965650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Клещ  очень  опасен</a:t>
            </a:r>
            <a:endParaRPr lang="ru-RU" b="1" dirty="0">
              <a:solidFill>
                <a:srgbClr val="FF0000"/>
              </a:solidFill>
            </a:endParaRPr>
          </a:p>
        </p:txBody>
      </p:sp>
      <p:pic>
        <p:nvPicPr>
          <p:cNvPr id="4" name="Объект 3"/>
          <p:cNvPicPr>
            <a:picLocks noGrp="1"/>
          </p:cNvPicPr>
          <p:nvPr>
            <p:ph idx="1"/>
          </p:nvPr>
        </p:nvPicPr>
        <p:blipFill>
          <a:blip r:embed="rId2" cstate="print"/>
          <a:stretch>
            <a:fillRect/>
          </a:stretch>
        </p:blipFill>
        <p:spPr>
          <a:xfrm>
            <a:off x="4932040" y="4005064"/>
            <a:ext cx="3000375" cy="2376264"/>
          </a:xfrm>
          <a:prstGeom prst="rect">
            <a:avLst/>
          </a:prstGeom>
        </p:spPr>
      </p:pic>
      <p:sp>
        <p:nvSpPr>
          <p:cNvPr id="5" name="Прямоугольник 4"/>
          <p:cNvSpPr/>
          <p:nvPr/>
        </p:nvSpPr>
        <p:spPr>
          <a:xfrm>
            <a:off x="827584" y="1844824"/>
            <a:ext cx="6030416" cy="1569660"/>
          </a:xfrm>
          <a:prstGeom prst="rect">
            <a:avLst/>
          </a:prstGeom>
        </p:spPr>
        <p:txBody>
          <a:bodyPr wrap="square">
            <a:spAutoFit/>
          </a:bodyPr>
          <a:lstStyle/>
          <a:p>
            <a:r>
              <a:rPr lang="ru-RU" sz="2400" b="1" dirty="0"/>
              <a:t>При укусе клеща </a:t>
            </a:r>
            <a:r>
              <a:rPr lang="ru-RU" sz="2400" b="1" dirty="0" smtClean="0"/>
              <a:t> </a:t>
            </a:r>
            <a:r>
              <a:rPr lang="ru-RU" sz="2400" b="1" dirty="0"/>
              <a:t>вирус клещевого энцефалита попадает в кровь и проникает в клетки центральной нервной системы, вызывая в них тяжелые изменения</a:t>
            </a:r>
            <a:r>
              <a:rPr lang="ru-RU" sz="2400" b="1" dirty="0" smtClean="0"/>
              <a:t>.. </a:t>
            </a:r>
            <a:endParaRPr lang="ru-RU" sz="2400" b="1" dirty="0"/>
          </a:p>
        </p:txBody>
      </p:sp>
    </p:spTree>
    <p:extLst>
      <p:ext uri="{BB962C8B-B14F-4D97-AF65-F5344CB8AC3E}">
        <p14:creationId xmlns:p14="http://schemas.microsoft.com/office/powerpoint/2010/main" xmlns="" val="2716890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ЧТО НАДО ЗНАТЬ О </a:t>
            </a:r>
            <a:r>
              <a:rPr lang="ru-RU" b="1" dirty="0" smtClean="0">
                <a:solidFill>
                  <a:srgbClr val="FF0000"/>
                </a:solidFill>
              </a:rPr>
              <a:t>КЛЕЩАХ</a:t>
            </a:r>
            <a:r>
              <a:rPr lang="ru-RU" dirty="0"/>
              <a:t/>
            </a:r>
            <a:br>
              <a:rPr lang="ru-RU" dirty="0"/>
            </a:br>
            <a:endParaRPr lang="ru-RU" dirty="0"/>
          </a:p>
        </p:txBody>
      </p:sp>
      <p:pic>
        <p:nvPicPr>
          <p:cNvPr id="4" name="Объект 3"/>
          <p:cNvPicPr>
            <a:picLocks noGrp="1"/>
          </p:cNvPicPr>
          <p:nvPr>
            <p:ph idx="1"/>
          </p:nvPr>
        </p:nvPicPr>
        <p:blipFill>
          <a:blip r:embed="rId2" cstate="print"/>
          <a:stretch>
            <a:fillRect/>
          </a:stretch>
        </p:blipFill>
        <p:spPr>
          <a:xfrm>
            <a:off x="323528" y="1484784"/>
            <a:ext cx="2376264" cy="1944216"/>
          </a:xfrm>
          <a:prstGeom prst="rect">
            <a:avLst/>
          </a:prstGeom>
        </p:spPr>
      </p:pic>
      <p:sp>
        <p:nvSpPr>
          <p:cNvPr id="5" name="Прямоугольник 4"/>
          <p:cNvSpPr/>
          <p:nvPr/>
        </p:nvSpPr>
        <p:spPr>
          <a:xfrm>
            <a:off x="2987824" y="1700808"/>
            <a:ext cx="5688632" cy="3970318"/>
          </a:xfrm>
          <a:prstGeom prst="rect">
            <a:avLst/>
          </a:prstGeom>
        </p:spPr>
        <p:txBody>
          <a:bodyPr wrap="square">
            <a:spAutoFit/>
          </a:bodyPr>
          <a:lstStyle/>
          <a:p>
            <a:r>
              <a:rPr lang="ru-RU" b="1" dirty="0" smtClean="0"/>
              <a:t>         Клещи </a:t>
            </a:r>
            <a:r>
              <a:rPr lang="ru-RU" b="1" dirty="0"/>
              <a:t>- носители вируса клещевого энцефалита, имеют уплощенное тело длиною 6-8 мм, 4 пары ног. Окраска их варьирует от желтой до темно-коричневой. Насосавшийся крови клещ увеличивается в объеме в 6 - 10 раз, приобретая серый цвет</a:t>
            </a:r>
            <a:r>
              <a:rPr lang="ru-RU" b="1" dirty="0" smtClean="0"/>
              <a:t>.</a:t>
            </a:r>
          </a:p>
          <a:p>
            <a:r>
              <a:rPr lang="ru-RU" b="1" dirty="0" smtClean="0"/>
              <a:t>    Питаются  клещи </a:t>
            </a:r>
            <a:r>
              <a:rPr lang="ru-RU" b="1" dirty="0"/>
              <a:t>кровью ,</a:t>
            </a:r>
            <a:r>
              <a:rPr lang="ru-RU" b="1" dirty="0" smtClean="0"/>
              <a:t> впиваясь </a:t>
            </a:r>
            <a:r>
              <a:rPr lang="ru-RU" b="1" dirty="0"/>
              <a:t>глубоко в </a:t>
            </a:r>
            <a:r>
              <a:rPr lang="ru-RU" b="1" dirty="0" smtClean="0"/>
              <a:t>кожу. </a:t>
            </a:r>
            <a:endParaRPr lang="ru-RU" b="1" dirty="0"/>
          </a:p>
          <a:p>
            <a:r>
              <a:rPr lang="ru-RU" b="1" dirty="0" smtClean="0"/>
              <a:t>Они   </a:t>
            </a:r>
            <a:r>
              <a:rPr lang="ru-RU" b="1" dirty="0"/>
              <a:t>пьют кровь 2 -- 5 дней </a:t>
            </a:r>
            <a:r>
              <a:rPr lang="ru-RU" b="1" dirty="0" smtClean="0"/>
              <a:t>, удалить   </a:t>
            </a:r>
            <a:r>
              <a:rPr lang="ru-RU" b="1" dirty="0"/>
              <a:t>их в это время трудно. </a:t>
            </a:r>
            <a:r>
              <a:rPr lang="ru-RU" b="1" dirty="0" smtClean="0"/>
              <a:t>    После </a:t>
            </a:r>
            <a:r>
              <a:rPr lang="ru-RU" b="1" dirty="0" err="1"/>
              <a:t>кровососания</a:t>
            </a:r>
            <a:r>
              <a:rPr lang="ru-RU" b="1" dirty="0"/>
              <a:t> клещи </a:t>
            </a:r>
            <a:r>
              <a:rPr lang="ru-RU" b="1" dirty="0" smtClean="0"/>
              <a:t>отваливаются </a:t>
            </a:r>
            <a:r>
              <a:rPr lang="ru-RU" b="1" dirty="0"/>
              <a:t>и покидают своих </a:t>
            </a:r>
            <a:r>
              <a:rPr lang="ru-RU" b="1" dirty="0" err="1"/>
              <a:t>прокормителей</a:t>
            </a:r>
            <a:r>
              <a:rPr lang="ru-RU" b="1" dirty="0"/>
              <a:t>. </a:t>
            </a:r>
            <a:endParaRPr lang="ru-RU" b="1" dirty="0" smtClean="0"/>
          </a:p>
          <a:p>
            <a:r>
              <a:rPr lang="ru-RU" dirty="0"/>
              <a:t> </a:t>
            </a:r>
            <a:r>
              <a:rPr lang="ru-RU" dirty="0" smtClean="0"/>
              <a:t>                                                 </a:t>
            </a:r>
          </a:p>
          <a:p>
            <a:endParaRPr lang="ru-RU" dirty="0"/>
          </a:p>
          <a:p>
            <a:endParaRPr lang="ru-RU" dirty="0" smtClean="0"/>
          </a:p>
          <a:p>
            <a:endParaRPr lang="ru-RU" dirty="0"/>
          </a:p>
          <a:p>
            <a:endParaRPr lang="ru-RU" dirty="0" smtClean="0"/>
          </a:p>
        </p:txBody>
      </p:sp>
      <p:pic>
        <p:nvPicPr>
          <p:cNvPr id="6" name="Рисунок 5"/>
          <p:cNvPicPr/>
          <p:nvPr/>
        </p:nvPicPr>
        <p:blipFill>
          <a:blip r:embed="rId3" cstate="print"/>
          <a:stretch>
            <a:fillRect/>
          </a:stretch>
        </p:blipFill>
        <p:spPr>
          <a:xfrm>
            <a:off x="5220072" y="4653136"/>
            <a:ext cx="2808311" cy="1900436"/>
          </a:xfrm>
          <a:prstGeom prst="rect">
            <a:avLst/>
          </a:prstGeom>
        </p:spPr>
      </p:pic>
    </p:spTree>
    <p:extLst>
      <p:ext uri="{BB962C8B-B14F-4D97-AF65-F5344CB8AC3E}">
        <p14:creationId xmlns:p14="http://schemas.microsoft.com/office/powerpoint/2010/main" xmlns="" val="2910574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229600" cy="864096"/>
          </a:xfrm>
        </p:spPr>
        <p:txBody>
          <a:bodyPr>
            <a:normAutofit fontScale="90000"/>
          </a:bodyPr>
          <a:lstStyle/>
          <a:p>
            <a:r>
              <a:rPr lang="ru-RU" b="1" dirty="0">
                <a:solidFill>
                  <a:srgbClr val="FF0000"/>
                </a:solidFill>
              </a:rPr>
              <a:t>Что делать в случае укуса клеща?</a:t>
            </a:r>
            <a:r>
              <a:rPr lang="ru-RU" dirty="0">
                <a:solidFill>
                  <a:srgbClr val="FF0000"/>
                </a:solidFill>
              </a:rPr>
              <a:t/>
            </a:r>
            <a:br>
              <a:rPr lang="ru-RU" dirty="0">
                <a:solidFill>
                  <a:srgbClr val="FF0000"/>
                </a:solidFill>
              </a:rPr>
            </a:br>
            <a:endParaRPr lang="ru-RU" dirty="0">
              <a:solidFill>
                <a:srgbClr val="FF0000"/>
              </a:solidFill>
            </a:endParaRPr>
          </a:p>
        </p:txBody>
      </p:sp>
      <p:sp>
        <p:nvSpPr>
          <p:cNvPr id="3" name="Объект 2"/>
          <p:cNvSpPr>
            <a:spLocks noGrp="1"/>
          </p:cNvSpPr>
          <p:nvPr>
            <p:ph idx="1"/>
          </p:nvPr>
        </p:nvSpPr>
        <p:spPr>
          <a:xfrm>
            <a:off x="457200" y="980728"/>
            <a:ext cx="8229600" cy="4896544"/>
          </a:xfrm>
        </p:spPr>
        <p:txBody>
          <a:bodyPr>
            <a:normAutofit fontScale="55000" lnSpcReduction="20000"/>
          </a:bodyPr>
          <a:lstStyle/>
          <a:p>
            <a:pPr lvl="0"/>
            <a:r>
              <a:rPr lang="ru-RU" sz="4400" b="1" dirty="0" smtClean="0"/>
              <a:t>      Как </a:t>
            </a:r>
            <a:r>
              <a:rPr lang="ru-RU" sz="4400" b="1" dirty="0"/>
              <a:t>можно скорее обратитесь в ближайший медицинский пункт, где специалист поможет избавиться от клеща. Если такой возможности нет, постарайтесь удалить клеща самостоятельно. Делать это надо очень аккуратно, чтобы не раздавить клеща (так вы снизите риск передачи клещевого энцефалита): с помощью пинцета или нити. Место укуса обрабатывают раствором йода или спирта.</a:t>
            </a:r>
          </a:p>
          <a:p>
            <a:pPr lvl="0"/>
            <a:r>
              <a:rPr lang="ru-RU" sz="4400" b="1" dirty="0" smtClean="0"/>
              <a:t>   В </a:t>
            </a:r>
            <a:r>
              <a:rPr lang="ru-RU" sz="4400" b="1" dirty="0"/>
              <a:t>первые сутки после удаления клеща необходимо обратиться в медицинский пункт для ведения иммуноглобулина. Иммуноглобулин, введенный в первые 24 часа после укуса поможет предотвратить развитие клещевого энцефалита, или значительно облегчить течение заболевания.</a:t>
            </a:r>
          </a:p>
          <a:p>
            <a:endParaRPr lang="ru-RU" dirty="0"/>
          </a:p>
        </p:txBody>
      </p:sp>
      <p:sp>
        <p:nvSpPr>
          <p:cNvPr id="4" name="Объект 2"/>
          <p:cNvSpPr txBox="1">
            <a:spLocks/>
          </p:cNvSpPr>
          <p:nvPr/>
        </p:nvSpPr>
        <p:spPr>
          <a:xfrm>
            <a:off x="467544" y="1124744"/>
            <a:ext cx="82296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pPr marL="0" indent="0">
              <a:buNone/>
            </a:pPr>
            <a:endParaRPr lang="ru-RU" dirty="0" smtClean="0"/>
          </a:p>
          <a:p>
            <a:endParaRPr lang="ru-RU" dirty="0"/>
          </a:p>
        </p:txBody>
      </p:sp>
      <p:pic>
        <p:nvPicPr>
          <p:cNvPr id="5" name="Рисунок 4"/>
          <p:cNvPicPr/>
          <p:nvPr/>
        </p:nvPicPr>
        <p:blipFill>
          <a:blip r:embed="rId2" cstate="print"/>
          <a:stretch>
            <a:fillRect/>
          </a:stretch>
        </p:blipFill>
        <p:spPr>
          <a:xfrm>
            <a:off x="7317198" y="4946873"/>
            <a:ext cx="1428750" cy="1428750"/>
          </a:xfrm>
          <a:prstGeom prst="rect">
            <a:avLst/>
          </a:prstGeom>
        </p:spPr>
      </p:pic>
    </p:spTree>
    <p:extLst>
      <p:ext uri="{BB962C8B-B14F-4D97-AF65-F5344CB8AC3E}">
        <p14:creationId xmlns:p14="http://schemas.microsoft.com/office/powerpoint/2010/main" xmlns="" val="535045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b="1" dirty="0">
                <a:solidFill>
                  <a:srgbClr val="00B050"/>
                </a:solidFill>
              </a:rPr>
              <a:t>Как избежать укусов клещей?</a:t>
            </a:r>
            <a:endParaRPr lang="ru-RU" dirty="0">
              <a:solidFill>
                <a:srgbClr val="00B050"/>
              </a:solidFill>
            </a:endParaRPr>
          </a:p>
        </p:txBody>
      </p:sp>
      <p:sp>
        <p:nvSpPr>
          <p:cNvPr id="3" name="Объект 2"/>
          <p:cNvSpPr>
            <a:spLocks noGrp="1"/>
          </p:cNvSpPr>
          <p:nvPr>
            <p:ph idx="1"/>
          </p:nvPr>
        </p:nvSpPr>
        <p:spPr>
          <a:xfrm>
            <a:off x="457200" y="1196752"/>
            <a:ext cx="7139136" cy="3672408"/>
          </a:xfrm>
        </p:spPr>
        <p:txBody>
          <a:bodyPr>
            <a:normAutofit fontScale="55000" lnSpcReduction="20000"/>
          </a:bodyPr>
          <a:lstStyle/>
          <a:p>
            <a:pPr lvl="0"/>
            <a:r>
              <a:rPr lang="ru-RU" dirty="0"/>
              <a:t>Отправляясь в лес, выбирайте одежду и обувь, закрывающую как можно большую поверхность тела: свитер или рубашку с длинным рукавом, штаны, высокие ботинки или сапоги. </a:t>
            </a:r>
          </a:p>
          <a:p>
            <a:pPr lvl="0"/>
            <a:r>
              <a:rPr lang="ru-RU" dirty="0"/>
              <a:t>Штаны всегда заправляйте в ботинки и в носки, а рубашку всегда заправляйте в брюки.</a:t>
            </a:r>
          </a:p>
          <a:p>
            <a:pPr lvl="0"/>
            <a:r>
              <a:rPr lang="ru-RU" dirty="0"/>
              <a:t>Используйте </a:t>
            </a:r>
            <a:r>
              <a:rPr lang="ru-RU" dirty="0" smtClean="0"/>
              <a:t>средства  (кремы, пахучие жидкости и  т.д.) </a:t>
            </a:r>
            <a:r>
              <a:rPr lang="ru-RU" dirty="0"/>
              <a:t>для отпугивания насекомых. </a:t>
            </a:r>
          </a:p>
          <a:p>
            <a:pPr lvl="0"/>
            <a:r>
              <a:rPr lang="ru-RU" dirty="0"/>
              <a:t>Каждые 2 часа обследуйте одежду и открытые участки тела на наличие клещей.</a:t>
            </a:r>
          </a:p>
          <a:p>
            <a:r>
              <a:rPr lang="ru-RU" dirty="0"/>
              <a:t>С</a:t>
            </a:r>
            <a:r>
              <a:rPr lang="ru-RU" dirty="0" smtClean="0"/>
              <a:t>тарайтесь </a:t>
            </a:r>
            <a:r>
              <a:rPr lang="ru-RU" dirty="0"/>
              <a:t>держаться подальше от кустарников и высокой травы, так как именно там любят прятаться клещи</a:t>
            </a:r>
            <a:r>
              <a:rPr lang="ru-RU" dirty="0" smtClean="0"/>
              <a:t>;</a:t>
            </a:r>
          </a:p>
          <a:p>
            <a:pPr lvl="0"/>
            <a:r>
              <a:rPr lang="ru-RU" dirty="0" smtClean="0"/>
              <a:t>После посещения леса необходимо тщательно осмотреть все тело.</a:t>
            </a:r>
          </a:p>
          <a:p>
            <a:endParaRPr lang="ru-RU" dirty="0" smtClean="0"/>
          </a:p>
          <a:p>
            <a:endParaRPr lang="ru-RU" dirty="0"/>
          </a:p>
          <a:p>
            <a:pPr lvl="0"/>
            <a:endParaRPr lang="ru-RU" dirty="0"/>
          </a:p>
        </p:txBody>
      </p:sp>
      <p:pic>
        <p:nvPicPr>
          <p:cNvPr id="4" name="Рисунок 3"/>
          <p:cNvPicPr/>
          <p:nvPr/>
        </p:nvPicPr>
        <p:blipFill>
          <a:blip r:embed="rId2" cstate="print"/>
          <a:stretch>
            <a:fillRect/>
          </a:stretch>
        </p:blipFill>
        <p:spPr>
          <a:xfrm>
            <a:off x="4571999" y="4437113"/>
            <a:ext cx="3540125" cy="2053222"/>
          </a:xfrm>
          <a:prstGeom prst="rect">
            <a:avLst/>
          </a:prstGeom>
        </p:spPr>
      </p:pic>
    </p:spTree>
    <p:extLst>
      <p:ext uri="{BB962C8B-B14F-4D97-AF65-F5344CB8AC3E}">
        <p14:creationId xmlns:p14="http://schemas.microsoft.com/office/powerpoint/2010/main" xmlns="" val="2480097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94322"/>
          </a:xfrm>
        </p:spPr>
        <p:txBody>
          <a:bodyPr>
            <a:normAutofit/>
          </a:bodyPr>
          <a:lstStyle/>
          <a:p>
            <a:r>
              <a:rPr lang="ru-RU" sz="4800" b="1" dirty="0" smtClean="0">
                <a:solidFill>
                  <a:srgbClr val="FF0000"/>
                </a:solidFill>
              </a:rPr>
              <a:t>                           Это  надо  знать</a:t>
            </a:r>
            <a:endParaRPr lang="ru-RU" sz="4800" b="1" dirty="0">
              <a:solidFill>
                <a:srgbClr val="FF0000"/>
              </a:solidFill>
            </a:endParaRPr>
          </a:p>
        </p:txBody>
      </p:sp>
      <p:sp>
        <p:nvSpPr>
          <p:cNvPr id="5" name="Объект 4"/>
          <p:cNvSpPr>
            <a:spLocks noGrp="1"/>
          </p:cNvSpPr>
          <p:nvPr>
            <p:ph idx="1"/>
          </p:nvPr>
        </p:nvSpPr>
        <p:spPr>
          <a:xfrm>
            <a:off x="683568" y="1628800"/>
            <a:ext cx="7787208" cy="4464496"/>
          </a:xfrm>
        </p:spPr>
        <p:txBody>
          <a:bodyPr>
            <a:noAutofit/>
          </a:bodyPr>
          <a:lstStyle/>
          <a:p>
            <a:pPr>
              <a:buFont typeface="+mj-lt"/>
              <a:buAutoNum type="arabicPeriod"/>
            </a:pPr>
            <a:endParaRPr lang="ru-RU" sz="2400" dirty="0" smtClean="0"/>
          </a:p>
          <a:p>
            <a:pPr>
              <a:buFont typeface="+mj-lt"/>
              <a:buAutoNum type="arabicPeriod"/>
            </a:pPr>
            <a:endParaRPr lang="ru-RU" sz="2400" dirty="0"/>
          </a:p>
          <a:p>
            <a:pPr>
              <a:buFont typeface="+mj-lt"/>
              <a:buAutoNum type="arabicPeriod"/>
            </a:pPr>
            <a:endParaRPr lang="ru-RU" sz="2400" dirty="0" smtClean="0"/>
          </a:p>
          <a:p>
            <a:pPr>
              <a:buFont typeface="+mj-lt"/>
              <a:buAutoNum type="arabicPeriod"/>
            </a:pPr>
            <a:endParaRPr lang="ru-RU" sz="2400" dirty="0"/>
          </a:p>
          <a:p>
            <a:pPr marL="0" indent="0">
              <a:buNone/>
            </a:pPr>
            <a:r>
              <a:rPr lang="ru-RU" sz="2400" dirty="0" smtClean="0"/>
              <a:t>     </a:t>
            </a:r>
          </a:p>
          <a:p>
            <a:pPr marL="0" indent="0">
              <a:buNone/>
            </a:pPr>
            <a:r>
              <a:rPr lang="ru-RU" sz="2400" dirty="0"/>
              <a:t> </a:t>
            </a:r>
            <a:r>
              <a:rPr lang="ru-RU" sz="2400" dirty="0" smtClean="0"/>
              <a:t>   </a:t>
            </a:r>
          </a:p>
          <a:p>
            <a:pPr marL="0" indent="0">
              <a:buNone/>
            </a:pPr>
            <a:r>
              <a:rPr lang="ru-RU" sz="2800" dirty="0"/>
              <a:t> </a:t>
            </a:r>
            <a:r>
              <a:rPr lang="ru-RU" sz="2800" dirty="0" smtClean="0"/>
              <a:t>      Наибольшую </a:t>
            </a:r>
            <a:r>
              <a:rPr lang="ru-RU" sz="2800" dirty="0"/>
              <a:t>активность клещи проявляют в конце весны и в начале лета. Однако риск быть укушенным уже в конце лета все равно остается</a:t>
            </a:r>
            <a:r>
              <a:rPr lang="ru-RU" sz="1800" dirty="0"/>
              <a:t>. </a:t>
            </a:r>
            <a:endParaRPr lang="ru-RU" sz="1800" dirty="0" smtClean="0"/>
          </a:p>
        </p:txBody>
      </p:sp>
      <p:pic>
        <p:nvPicPr>
          <p:cNvPr id="7" name="Рисунок 6"/>
          <p:cNvPicPr/>
          <p:nvPr/>
        </p:nvPicPr>
        <p:blipFill>
          <a:blip r:embed="rId2" cstate="print"/>
          <a:stretch>
            <a:fillRect/>
          </a:stretch>
        </p:blipFill>
        <p:spPr>
          <a:xfrm>
            <a:off x="467544" y="404664"/>
            <a:ext cx="3600400" cy="3024336"/>
          </a:xfrm>
          <a:prstGeom prst="rect">
            <a:avLst/>
          </a:prstGeom>
        </p:spPr>
      </p:pic>
    </p:spTree>
    <p:extLst>
      <p:ext uri="{BB962C8B-B14F-4D97-AF65-F5344CB8AC3E}">
        <p14:creationId xmlns:p14="http://schemas.microsoft.com/office/powerpoint/2010/main" xmlns="" val="3229323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60648"/>
            <a:ext cx="8229600" cy="1143000"/>
          </a:xfrm>
        </p:spPr>
        <p:txBody>
          <a:bodyPr>
            <a:normAutofit fontScale="90000"/>
          </a:bodyPr>
          <a:lstStyle/>
          <a:p>
            <a:r>
              <a:rPr lang="ru-RU" b="1" dirty="0" smtClean="0">
                <a:solidFill>
                  <a:srgbClr val="C00000"/>
                </a:solidFill>
              </a:rPr>
              <a:t>                       </a:t>
            </a:r>
            <a:br>
              <a:rPr lang="ru-RU" b="1" dirty="0" smtClean="0">
                <a:solidFill>
                  <a:srgbClr val="C00000"/>
                </a:solidFill>
              </a:rPr>
            </a:br>
            <a:r>
              <a:rPr lang="ru-RU" b="1" dirty="0">
                <a:solidFill>
                  <a:srgbClr val="C00000"/>
                </a:solidFill>
              </a:rPr>
              <a:t> </a:t>
            </a:r>
            <a:r>
              <a:rPr lang="ru-RU" b="1" dirty="0" smtClean="0">
                <a:solidFill>
                  <a:srgbClr val="C00000"/>
                </a:solidFill>
              </a:rPr>
              <a:t>                        </a:t>
            </a:r>
            <a:br>
              <a:rPr lang="ru-RU" b="1" dirty="0" smtClean="0">
                <a:solidFill>
                  <a:srgbClr val="C00000"/>
                </a:solidFill>
              </a:rPr>
            </a:br>
            <a:r>
              <a:rPr lang="ru-RU" b="1" dirty="0">
                <a:solidFill>
                  <a:srgbClr val="C00000"/>
                </a:solidFill>
              </a:rPr>
              <a:t> </a:t>
            </a:r>
            <a:r>
              <a:rPr lang="ru-RU" b="1" dirty="0" smtClean="0">
                <a:solidFill>
                  <a:srgbClr val="C00000"/>
                </a:solidFill>
              </a:rPr>
              <a:t>        Будьте  осторожны</a:t>
            </a:r>
            <a:endParaRPr lang="ru-RU" b="1" dirty="0">
              <a:solidFill>
                <a:srgbClr val="C00000"/>
              </a:solidFill>
            </a:endParaRPr>
          </a:p>
        </p:txBody>
      </p:sp>
      <p:sp>
        <p:nvSpPr>
          <p:cNvPr id="5" name="Прямоугольник 4"/>
          <p:cNvSpPr/>
          <p:nvPr/>
        </p:nvSpPr>
        <p:spPr>
          <a:xfrm rot="10800000" flipV="1">
            <a:off x="539550" y="3449558"/>
            <a:ext cx="8111956" cy="1200329"/>
          </a:xfrm>
          <a:prstGeom prst="rect">
            <a:avLst/>
          </a:prstGeom>
        </p:spPr>
        <p:txBody>
          <a:bodyPr wrap="square">
            <a:spAutoFit/>
          </a:bodyPr>
          <a:lstStyle/>
          <a:p>
            <a:r>
              <a:rPr lang="ru-RU" sz="2400" dirty="0" smtClean="0"/>
              <a:t>     Клещи </a:t>
            </a:r>
            <a:r>
              <a:rPr lang="ru-RU" sz="2400" dirty="0"/>
              <a:t>встречаются везде, даже в </a:t>
            </a:r>
            <a:r>
              <a:rPr lang="ru-RU" sz="2400" dirty="0" smtClean="0"/>
              <a:t>городских </a:t>
            </a:r>
            <a:r>
              <a:rPr lang="ru-RU" sz="2400" dirty="0"/>
              <a:t>дворах и городских парках. Так что, отправляясь в лес (или в парк) будьте осторожны!</a:t>
            </a:r>
          </a:p>
        </p:txBody>
      </p:sp>
      <p:pic>
        <p:nvPicPr>
          <p:cNvPr id="6" name="Рисунок 5"/>
          <p:cNvPicPr/>
          <p:nvPr/>
        </p:nvPicPr>
        <p:blipFill>
          <a:blip r:embed="rId2" cstate="print"/>
          <a:stretch>
            <a:fillRect/>
          </a:stretch>
        </p:blipFill>
        <p:spPr>
          <a:xfrm>
            <a:off x="5220072" y="4581128"/>
            <a:ext cx="3096344" cy="1944215"/>
          </a:xfrm>
          <a:prstGeom prst="rect">
            <a:avLst/>
          </a:prstGeom>
        </p:spPr>
      </p:pic>
      <p:pic>
        <p:nvPicPr>
          <p:cNvPr id="8" name="Объект 7"/>
          <p:cNvPicPr>
            <a:picLocks noGrp="1"/>
          </p:cNvPicPr>
          <p:nvPr>
            <p:ph idx="1"/>
          </p:nvPr>
        </p:nvPicPr>
        <p:blipFill>
          <a:blip r:embed="rId3" cstate="print"/>
          <a:stretch>
            <a:fillRect/>
          </a:stretch>
        </p:blipFill>
        <p:spPr>
          <a:xfrm>
            <a:off x="539549" y="692696"/>
            <a:ext cx="3384379" cy="2391147"/>
          </a:xfrm>
          <a:prstGeom prst="rect">
            <a:avLst/>
          </a:prstGeom>
        </p:spPr>
      </p:pic>
    </p:spTree>
    <p:extLst>
      <p:ext uri="{BB962C8B-B14F-4D97-AF65-F5344CB8AC3E}">
        <p14:creationId xmlns:p14="http://schemas.microsoft.com/office/powerpoint/2010/main" xmlns="" val="2014345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3050"/>
            <a:ext cx="3008313" cy="1162050"/>
          </a:xfrm>
        </p:spPr>
        <p:txBody>
          <a:bodyPr>
            <a:normAutofit/>
          </a:bodyPr>
          <a:lstStyle/>
          <a:p>
            <a:r>
              <a:rPr lang="ru-RU" sz="2800" dirty="0" smtClean="0"/>
              <a:t>      </a:t>
            </a:r>
            <a:r>
              <a:rPr lang="ru-RU" sz="2800" dirty="0" smtClean="0">
                <a:solidFill>
                  <a:srgbClr val="FF0000"/>
                </a:solidFill>
              </a:rPr>
              <a:t>Будьте        внимательны</a:t>
            </a:r>
            <a:endParaRPr lang="ru-RU" sz="2800" dirty="0">
              <a:solidFill>
                <a:srgbClr val="FF0000"/>
              </a:solidFill>
            </a:endParaRPr>
          </a:p>
        </p:txBody>
      </p:sp>
      <p:sp>
        <p:nvSpPr>
          <p:cNvPr id="3" name="Объект 2"/>
          <p:cNvSpPr>
            <a:spLocks noGrp="1"/>
          </p:cNvSpPr>
          <p:nvPr>
            <p:ph idx="4294967295"/>
          </p:nvPr>
        </p:nvSpPr>
        <p:spPr>
          <a:xfrm>
            <a:off x="4032250" y="273050"/>
            <a:ext cx="5111750" cy="5853113"/>
          </a:xfrm>
        </p:spPr>
        <p:txBody>
          <a:bodyPr>
            <a:normAutofit fontScale="92500"/>
          </a:bodyPr>
          <a:lstStyle/>
          <a:p>
            <a:endParaRPr lang="ru-RU" dirty="0" smtClean="0"/>
          </a:p>
          <a:p>
            <a:r>
              <a:rPr lang="ru-RU" dirty="0" smtClean="0"/>
              <a:t>Чаще </a:t>
            </a:r>
            <a:r>
              <a:rPr lang="ru-RU" dirty="0"/>
              <a:t>всего клещи прикрепляются к одежде человека в лесу, на даче; могут быть занесены в жилище с букетом цветов, свежим сеном, домашними животными. Наиболее частые места прикрепления клеща – шея, грудь, подмышечные впадины, паховые складки.</a:t>
            </a:r>
          </a:p>
          <a:p>
            <a:endParaRPr lang="ru-RU" dirty="0"/>
          </a:p>
        </p:txBody>
      </p:sp>
      <p:pic>
        <p:nvPicPr>
          <p:cNvPr id="5" name="Рисунок 4"/>
          <p:cNvPicPr/>
          <p:nvPr/>
        </p:nvPicPr>
        <p:blipFill>
          <a:blip r:embed="rId2" cstate="print"/>
          <a:stretch>
            <a:fillRect/>
          </a:stretch>
        </p:blipFill>
        <p:spPr>
          <a:xfrm>
            <a:off x="757237" y="1844824"/>
            <a:ext cx="2543175" cy="3810000"/>
          </a:xfrm>
          <a:prstGeom prst="rect">
            <a:avLst/>
          </a:prstGeom>
        </p:spPr>
      </p:pic>
    </p:spTree>
    <p:extLst>
      <p:ext uri="{BB962C8B-B14F-4D97-AF65-F5344CB8AC3E}">
        <p14:creationId xmlns:p14="http://schemas.microsoft.com/office/powerpoint/2010/main" xmlns="" val="3393174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441</Words>
  <Application>Microsoft Office PowerPoint</Application>
  <PresentationFormat>Экран (4:3)</PresentationFormat>
  <Paragraphs>49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Клещ  очень  опасен</vt:lpstr>
      <vt:lpstr>ЧТО НАДО ЗНАТЬ О КЛЕЩАХ </vt:lpstr>
      <vt:lpstr>Что делать в случае укуса клеща? </vt:lpstr>
      <vt:lpstr>Как избежать укусов клещей?</vt:lpstr>
      <vt:lpstr>                           Это  надо  знать</vt:lpstr>
      <vt:lpstr>                                                           Будьте  осторожны</vt:lpstr>
      <vt:lpstr>      Будьте        внимательны</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Пользователь Windows</cp:lastModifiedBy>
  <cp:revision>15</cp:revision>
  <dcterms:created xsi:type="dcterms:W3CDTF">2012-05-01T16:24:10Z</dcterms:created>
  <dcterms:modified xsi:type="dcterms:W3CDTF">2016-04-08T15:00:31Z</dcterms:modified>
</cp:coreProperties>
</file>