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7" r:id="rId5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8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24.02.2016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1124744"/>
            <a:ext cx="6400800" cy="3456384"/>
          </a:xfrm>
        </p:spPr>
        <p:txBody>
          <a:bodyPr/>
          <a:lstStyle/>
          <a:p>
            <a:endParaRPr lang="ru-RU" dirty="0"/>
          </a:p>
        </p:txBody>
      </p:sp>
      <p:pic>
        <p:nvPicPr>
          <p:cNvPr id="102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23528" y="933892"/>
            <a:ext cx="9059863" cy="40481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395536" y="548680"/>
            <a:ext cx="7848872" cy="646331"/>
          </a:xfrm>
          <a:prstGeom prst="rect">
            <a:avLst/>
          </a:prstGeom>
        </p:spPr>
        <p:txBody>
          <a:bodyPr wrap="square">
            <a:spAutoFit/>
          </a:bodyPr>
          <a:lstStyle/>
          <a:p>
            <a:pPr algn="ctr"/>
            <a:r>
              <a:rPr lang="ru-RU" b="1" dirty="0" smtClean="0"/>
              <a:t>Муниципальное бюджетное дошкольное образовательное учреждение </a:t>
            </a:r>
          </a:p>
          <a:p>
            <a:pPr algn="ctr"/>
            <a:r>
              <a:rPr lang="ru-RU" b="1" dirty="0" smtClean="0"/>
              <a:t>детский сад №508</a:t>
            </a:r>
            <a:endParaRPr lang="ru-RU" b="1" dirty="0"/>
          </a:p>
        </p:txBody>
      </p:sp>
      <p:sp>
        <p:nvSpPr>
          <p:cNvPr id="5" name="Прямоугольник 4"/>
          <p:cNvSpPr/>
          <p:nvPr/>
        </p:nvSpPr>
        <p:spPr>
          <a:xfrm>
            <a:off x="4716016" y="4725144"/>
            <a:ext cx="2937022" cy="646331"/>
          </a:xfrm>
          <a:prstGeom prst="rect">
            <a:avLst/>
          </a:prstGeom>
        </p:spPr>
        <p:txBody>
          <a:bodyPr wrap="none">
            <a:spAutoFit/>
          </a:bodyPr>
          <a:lstStyle/>
          <a:p>
            <a:r>
              <a:rPr lang="ru-RU" b="1" dirty="0" smtClean="0"/>
              <a:t>Воспитатель </a:t>
            </a:r>
          </a:p>
          <a:p>
            <a:r>
              <a:rPr lang="ru-RU" b="1" dirty="0" smtClean="0"/>
              <a:t>Брагина Ирина Валерьевна</a:t>
            </a:r>
            <a:endParaRPr lang="ru-RU" dirty="0"/>
          </a:p>
        </p:txBody>
      </p:sp>
      <p:sp>
        <p:nvSpPr>
          <p:cNvPr id="6" name="Прямоугольник 5"/>
          <p:cNvSpPr/>
          <p:nvPr/>
        </p:nvSpPr>
        <p:spPr>
          <a:xfrm>
            <a:off x="3419872" y="6309320"/>
            <a:ext cx="2161297" cy="369332"/>
          </a:xfrm>
          <a:prstGeom prst="rect">
            <a:avLst/>
          </a:prstGeom>
        </p:spPr>
        <p:txBody>
          <a:bodyPr wrap="none">
            <a:spAutoFit/>
          </a:bodyPr>
          <a:lstStyle/>
          <a:p>
            <a:r>
              <a:rPr lang="ru-RU" b="1" dirty="0" smtClean="0"/>
              <a:t>Екатеринбург, 2016 </a:t>
            </a:r>
            <a:endParaRPr lang="ru-RU" b="1" dirty="0" smtClean="0"/>
          </a:p>
        </p:txBody>
      </p:sp>
    </p:spTree>
    <p:extLst>
      <p:ext uri="{BB962C8B-B14F-4D97-AF65-F5344CB8AC3E}">
        <p14:creationId xmlns="" xmlns:p14="http://schemas.microsoft.com/office/powerpoint/2010/main" val="4245738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Лягушки и цапли</a:t>
            </a:r>
          </a:p>
        </p:txBody>
      </p:sp>
      <p:sp>
        <p:nvSpPr>
          <p:cNvPr id="3" name="Объект 2"/>
          <p:cNvSpPr>
            <a:spLocks noGrp="1"/>
          </p:cNvSpPr>
          <p:nvPr>
            <p:ph idx="1"/>
          </p:nvPr>
        </p:nvSpPr>
        <p:spPr/>
        <p:txBody>
          <a:bodyPr>
            <a:normAutofit fontScale="62500" lnSpcReduction="20000"/>
          </a:bodyPr>
          <a:lstStyle/>
          <a:p>
            <a:r>
              <a:rPr lang="ru-RU" b="1" i="1" dirty="0"/>
              <a:t>Цель: </a:t>
            </a:r>
            <a:r>
              <a:rPr lang="ru-RU" dirty="0"/>
              <a:t>Развивать у детей ловкость, быстроту. Учить прыгать вперед-назад через предмет.</a:t>
            </a:r>
          </a:p>
          <a:p>
            <a:r>
              <a:rPr lang="ru-RU" dirty="0"/>
              <a:t>Границы болота (прямоугольник, квадрат или круг), где живут лягушки, отмечаются кубами (сторона 20 см), между которыми протянуты веревки. На концах веревок мешочки с песком. Поодаль гнездо цапли. Лягушки прыгают, резвятся в болоте. Цапля (водящий) стоит в своем гнезде. По сигналу воспитателя она, высоко поднимая ноги, направляется к болоту, перешагивает веревку и ловит лягушек. Лягушки спасаются от цапли — они выскакивают из болота. Пойманных лягушек цапля уводит к себе в дом. (Они остаются там, пока не выберут новую цаплю.) Если все лягушки успеют выскочить из болота и цапля никого не поймает, она возвращается к себе в дом одна. После 2—3 игры выбирается новая цапля.</a:t>
            </a:r>
          </a:p>
          <a:p>
            <a:r>
              <a:rPr lang="ru-RU" dirty="0"/>
              <a:t>Указания. Веревки накладывают на кубы так, чтобы они могли легко упасть, если задеть их при прыжке. Упавшую веревку снова кладут на место. Играющие (лягушки) должны равномерно располагаться по всей площади болота. В игре  могут быть и 2 цапли.</a:t>
            </a:r>
          </a:p>
          <a:p>
            <a:endParaRPr lang="ru-RU" dirty="0"/>
          </a:p>
        </p:txBody>
      </p:sp>
    </p:spTree>
    <p:extLst>
      <p:ext uri="{BB962C8B-B14F-4D97-AF65-F5344CB8AC3E}">
        <p14:creationId xmlns="" xmlns:p14="http://schemas.microsoft.com/office/powerpoint/2010/main" val="4252011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Волк во рву</a:t>
            </a:r>
          </a:p>
        </p:txBody>
      </p:sp>
      <p:sp>
        <p:nvSpPr>
          <p:cNvPr id="3" name="Объект 2"/>
          <p:cNvSpPr>
            <a:spLocks noGrp="1"/>
          </p:cNvSpPr>
          <p:nvPr>
            <p:ph idx="1"/>
          </p:nvPr>
        </p:nvSpPr>
        <p:spPr/>
        <p:txBody>
          <a:bodyPr>
            <a:normAutofit fontScale="70000" lnSpcReduction="20000"/>
          </a:bodyPr>
          <a:lstStyle/>
          <a:p>
            <a:r>
              <a:rPr lang="ru-RU" b="1" i="1" dirty="0"/>
              <a:t>Цель: </a:t>
            </a:r>
            <a:r>
              <a:rPr lang="ru-RU" dirty="0"/>
              <a:t>Учить детей перепрыгивать, развивать ловкость.</a:t>
            </a:r>
          </a:p>
          <a:p>
            <a:r>
              <a:rPr lang="ru-RU" dirty="0"/>
              <a:t>Поперек площадки (зала) двумя параллельными линиями на расстоянии около 100 см одна от другой обозначен ров. В нем находится водящий -  волк. Остальные дети — козы. Они живут в доме (стоят за чертой вдоль границы зала). На противоположной стороне зала линией отделено поле. На слова «Козы, в поле, волк во рву!» дети бегут из дома в поле и перепрыгивают по дороге  через ров. Волк бегает во рву, стараясь осалить прыгающих коз. </a:t>
            </a:r>
            <a:r>
              <a:rPr lang="ru-RU" dirty="0" err="1"/>
              <a:t>Oсаленный</a:t>
            </a:r>
            <a:r>
              <a:rPr lang="ru-RU" dirty="0"/>
              <a:t> ходит в сторону. Воспитатель говорит: «Козы, домой!» Козы бегут домой, перепрыгивая по пути через ров. После 2—3 перебежек выбирается или назначается другой водящий.</a:t>
            </a:r>
          </a:p>
          <a:p>
            <a:r>
              <a:rPr lang="ru-RU" dirty="0"/>
              <a:t>Указания. Коза считается пойманной, если волк коснулся ее в тот момент, когда она перепрыгивала ров, или если она попала в ров ногой. Для усложнения игры можно выбрать 2 волков.</a:t>
            </a:r>
          </a:p>
          <a:p>
            <a:endParaRPr lang="ru-RU" dirty="0"/>
          </a:p>
        </p:txBody>
      </p:sp>
    </p:spTree>
    <p:extLst>
      <p:ext uri="{BB962C8B-B14F-4D97-AF65-F5344CB8AC3E}">
        <p14:creationId xmlns="" xmlns:p14="http://schemas.microsoft.com/office/powerpoint/2010/main" val="2768995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Свободное место</a:t>
            </a:r>
          </a:p>
        </p:txBody>
      </p:sp>
      <p:sp>
        <p:nvSpPr>
          <p:cNvPr id="3" name="Объект 2"/>
          <p:cNvSpPr>
            <a:spLocks noGrp="1"/>
          </p:cNvSpPr>
          <p:nvPr>
            <p:ph idx="1"/>
          </p:nvPr>
        </p:nvSpPr>
        <p:spPr/>
        <p:txBody>
          <a:bodyPr>
            <a:normAutofit fontScale="85000" lnSpcReduction="20000"/>
          </a:bodyPr>
          <a:lstStyle/>
          <a:p>
            <a:r>
              <a:rPr lang="ru-RU" b="1" i="1" dirty="0"/>
              <a:t>Цель: </a:t>
            </a:r>
            <a:r>
              <a:rPr lang="ru-RU" dirty="0"/>
              <a:t>Развивать ловкость, быстроту; умение не сталкиваться.</a:t>
            </a:r>
          </a:p>
          <a:p>
            <a:r>
              <a:rPr lang="ru-RU" dirty="0"/>
              <a:t>Играющие сидят на полу по кругу, скрестив ноги. Воспитатель  вызывает двух рядом сидящих детей. Они встают, становятся за кругом спинами друг к другу. По сигналу «раз, два, три — беги» бегут в разные стороны, добегают до своего места и садятся. Играющие отмечают, кто первым занял свободное место. Воспитатель вызывает двух других детей. Игра продолжается.</a:t>
            </a:r>
          </a:p>
          <a:p>
            <a:r>
              <a:rPr lang="ru-RU" dirty="0"/>
              <a:t>Указания.  Можно вызвать для бега и детей,  сидящих в разных  местах круга.</a:t>
            </a:r>
          </a:p>
          <a:p>
            <a:endParaRPr lang="ru-RU" dirty="0"/>
          </a:p>
        </p:txBody>
      </p:sp>
    </p:spTree>
    <p:extLst>
      <p:ext uri="{BB962C8B-B14F-4D97-AF65-F5344CB8AC3E}">
        <p14:creationId xmlns="" xmlns:p14="http://schemas.microsoft.com/office/powerpoint/2010/main" val="546894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Медведь и пчелы</a:t>
            </a:r>
          </a:p>
        </p:txBody>
      </p:sp>
      <p:sp>
        <p:nvSpPr>
          <p:cNvPr id="3" name="Объект 2"/>
          <p:cNvSpPr>
            <a:spLocks noGrp="1"/>
          </p:cNvSpPr>
          <p:nvPr>
            <p:ph idx="1"/>
          </p:nvPr>
        </p:nvSpPr>
        <p:spPr/>
        <p:txBody>
          <a:bodyPr>
            <a:normAutofit fontScale="62500" lnSpcReduction="20000"/>
          </a:bodyPr>
          <a:lstStyle/>
          <a:p>
            <a:r>
              <a:rPr lang="ru-RU" b="1" i="1" dirty="0"/>
              <a:t>Цель: </a:t>
            </a:r>
            <a:r>
              <a:rPr lang="ru-RU" dirty="0"/>
              <a:t>Учить детей слезать и влезать на гимнастическую стенку. развивать ловкость, быстроту.</a:t>
            </a:r>
          </a:p>
          <a:p>
            <a:r>
              <a:rPr lang="ru-RU" dirty="0"/>
              <a:t>    Улей (гимнастическая стенка или вышка) находится на одной стороне площадки. На противоположной стороне — луг. В стороне — медвежья берлога. Одновременно в игре участвует не более 12—15 человек. Играющие делятся на 2 неравные группы. Большинство из них пчелы, которые живут в улье.  Медведи — в берлоге. По условному сигналу пчелы вылетают из улья (слезают с гимнастической стенки), летят на луг за медом и жужжат. Как улетят, медведи выбегают из берлоги и забираются в улей (влезают на стенку) и лакомятся медом. Как только воспитатель подаст сигнал «медведи», пчелы летят к ульям, а медведи убегают в берлогу. Не успевших спрятаться пчелы жалят (дотрагиваются рукой). Потом игра возобновляется. Ужаленные медведи не участвуют в очередной игре.</a:t>
            </a:r>
          </a:p>
          <a:p>
            <a:r>
              <a:rPr lang="ru-RU" dirty="0"/>
              <a:t>Указания. После двух повторений дети меняются ролями. Воспитатель следит,  чтобы дети не спрыгивали, а слезали с лестницы; если нужно, оказывают помощь.</a:t>
            </a:r>
          </a:p>
          <a:p>
            <a:endParaRPr lang="ru-RU" dirty="0"/>
          </a:p>
        </p:txBody>
      </p:sp>
    </p:spTree>
    <p:extLst>
      <p:ext uri="{BB962C8B-B14F-4D97-AF65-F5344CB8AC3E}">
        <p14:creationId xmlns="" xmlns:p14="http://schemas.microsoft.com/office/powerpoint/2010/main" val="1726888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Охотники и зайцы</a:t>
            </a:r>
          </a:p>
        </p:txBody>
      </p:sp>
      <p:sp>
        <p:nvSpPr>
          <p:cNvPr id="3" name="Объект 2"/>
          <p:cNvSpPr>
            <a:spLocks noGrp="1"/>
          </p:cNvSpPr>
          <p:nvPr>
            <p:ph idx="1"/>
          </p:nvPr>
        </p:nvSpPr>
        <p:spPr/>
        <p:txBody>
          <a:bodyPr>
            <a:normAutofit fontScale="47500" lnSpcReduction="20000"/>
          </a:bodyPr>
          <a:lstStyle/>
          <a:p>
            <a:r>
              <a:rPr lang="ru-RU" b="1" i="1" dirty="0"/>
              <a:t>Цель:  </a:t>
            </a:r>
            <a:r>
              <a:rPr lang="ru-RU" dirty="0"/>
              <a:t>Совершенствовать навыки прыжков и метания в цель на обеих ногах. Развивать ловкость , скорость и ориентирования в пространстве.</a:t>
            </a:r>
          </a:p>
          <a:p>
            <a:r>
              <a:rPr lang="ru-RU" dirty="0"/>
              <a:t>Оборудование: мяч.</a:t>
            </a:r>
          </a:p>
          <a:p>
            <a:r>
              <a:rPr lang="ru-RU" dirty="0"/>
              <a:t>Разделение ролей: Выбирают одного или двух «охотников», которые становятся с одной стороны площадки, остальные дети — «зайцы».</a:t>
            </a:r>
          </a:p>
          <a:p>
            <a:r>
              <a:rPr lang="ru-RU" dirty="0"/>
              <a:t>        Ход игры.</a:t>
            </a:r>
          </a:p>
          <a:p>
            <a:r>
              <a:rPr lang="ru-RU" dirty="0"/>
              <a:t>Зайцы сидят в своих «норках», расположенных с противоположной стороны площадки. «Охотники» обходят площадку и делают вид, что ищут «зайцев», потом идут на свои места, прячутся за «деревьями» (стульями, скамья).</a:t>
            </a:r>
          </a:p>
          <a:p>
            <a:pPr marL="0" indent="0">
              <a:buNone/>
            </a:pPr>
            <a:r>
              <a:rPr lang="ru-RU" b="1" dirty="0"/>
              <a:t>На слова воспитателя:</a:t>
            </a:r>
          </a:p>
          <a:p>
            <a:pPr marL="0" indent="0">
              <a:buNone/>
            </a:pPr>
            <a:r>
              <a:rPr lang="ru-RU" b="1" dirty="0"/>
              <a:t>Зайчик прыг-скок. прыг-скок</a:t>
            </a:r>
          </a:p>
          <a:p>
            <a:pPr marL="0" indent="0">
              <a:buNone/>
            </a:pPr>
            <a:r>
              <a:rPr lang="ru-RU" b="1" dirty="0"/>
              <a:t>В зеленый лесок</a:t>
            </a:r>
          </a:p>
          <a:p>
            <a:r>
              <a:rPr lang="ru-RU" dirty="0"/>
              <a:t>«Зайцы» выходят на площадку и прыгают. На слово «Охотник!» «зайцы» бегут к своим «норкам», один из «охотников» целится мячом им под ноги и в кого попадет, тот забирает с собой. «Зайцы» вновь выходят в лес и «охотник» еще раз охотится на них, но бросает мяч второй рукой. При повторении игры выбирают новых «охотников».</a:t>
            </a:r>
          </a:p>
          <a:p>
            <a:r>
              <a:rPr lang="ru-RU" dirty="0"/>
              <a:t>Указания к игре. Следить, чтобы «охотник» бросал мяч как правой, так и левой рукой. «Охотники» бросают мяч только под ноги «зайцам». Мяч поднимает тот, кто его бросил.</a:t>
            </a:r>
          </a:p>
          <a:p>
            <a:endParaRPr lang="ru-RU" dirty="0"/>
          </a:p>
        </p:txBody>
      </p:sp>
    </p:spTree>
    <p:extLst>
      <p:ext uri="{BB962C8B-B14F-4D97-AF65-F5344CB8AC3E}">
        <p14:creationId xmlns="" xmlns:p14="http://schemas.microsoft.com/office/powerpoint/2010/main" val="3559390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solidFill>
                  <a:srgbClr val="0070C0"/>
                </a:solidFill>
              </a:rPr>
              <a:t>Ловишка</a:t>
            </a:r>
            <a:r>
              <a:rPr lang="ru-RU" b="1" dirty="0">
                <a:solidFill>
                  <a:srgbClr val="0070C0"/>
                </a:solidFill>
              </a:rPr>
              <a:t>, бери ленту</a:t>
            </a:r>
          </a:p>
        </p:txBody>
      </p:sp>
      <p:sp>
        <p:nvSpPr>
          <p:cNvPr id="3" name="Объект 2"/>
          <p:cNvSpPr>
            <a:spLocks noGrp="1"/>
          </p:cNvSpPr>
          <p:nvPr>
            <p:ph idx="1"/>
          </p:nvPr>
        </p:nvSpPr>
        <p:spPr/>
        <p:txBody>
          <a:bodyPr>
            <a:normAutofit fontScale="62500" lnSpcReduction="20000"/>
          </a:bodyPr>
          <a:lstStyle/>
          <a:p>
            <a:r>
              <a:rPr lang="ru-RU" b="1" i="1" dirty="0"/>
              <a:t>Цель: </a:t>
            </a:r>
            <a:r>
              <a:rPr lang="ru-RU" dirty="0"/>
              <a:t>Развивать у детей ловкость, сообразительность. Упражнять в беге с </a:t>
            </a:r>
            <a:r>
              <a:rPr lang="ru-RU" dirty="0" err="1"/>
              <a:t>увертыванием</a:t>
            </a:r>
            <a:r>
              <a:rPr lang="ru-RU" dirty="0"/>
              <a:t>, в ловле и в построении в круг.</a:t>
            </a:r>
          </a:p>
          <a:p>
            <a:r>
              <a:rPr lang="ru-RU" dirty="0"/>
              <a:t>Описание: Играющие строятся по кругу, каждый получает ленточку, которую он закладывает сзади за пояс или за ворот. В центре круга- </a:t>
            </a:r>
            <a:r>
              <a:rPr lang="ru-RU" dirty="0" err="1"/>
              <a:t>ловишка</a:t>
            </a:r>
            <a:r>
              <a:rPr lang="ru-RU" dirty="0"/>
              <a:t>. По сигналу «беги» дети разбегаются, а </a:t>
            </a:r>
            <a:r>
              <a:rPr lang="ru-RU" dirty="0" err="1"/>
              <a:t>ловишка</a:t>
            </a:r>
            <a:r>
              <a:rPr lang="ru-RU" dirty="0"/>
              <a:t> стремится вытянуть у кого-нибудь ленточку. Лишившийся ленточки отходит в сторону. По сигналу «Раз, два, три, в круг скорей беги», дети строятся в круг. </a:t>
            </a:r>
            <a:r>
              <a:rPr lang="ru-RU" dirty="0" err="1"/>
              <a:t>Ловишка</a:t>
            </a:r>
            <a:r>
              <a:rPr lang="ru-RU" dirty="0"/>
              <a:t> подсчитывает количество ленточек и возвращает их детям. Игра начинается с новым </a:t>
            </a:r>
            <a:r>
              <a:rPr lang="ru-RU" dirty="0" err="1"/>
              <a:t>ловишкой</a:t>
            </a:r>
            <a:r>
              <a:rPr lang="ru-RU" dirty="0"/>
              <a:t>.</a:t>
            </a:r>
          </a:p>
          <a:p>
            <a:r>
              <a:rPr lang="ru-RU" dirty="0"/>
              <a:t>Правила: </a:t>
            </a:r>
            <a:r>
              <a:rPr lang="ru-RU" dirty="0" err="1"/>
              <a:t>Ловишка</a:t>
            </a:r>
            <a:r>
              <a:rPr lang="ru-RU" dirty="0"/>
              <a:t> должен брать только ленту, не задерживая играющего. Играющий, лишившийся ленты, отходит в сторону.</a:t>
            </a:r>
          </a:p>
          <a:p>
            <a:r>
              <a:rPr lang="ru-RU" dirty="0"/>
              <a:t>Варианты: Выбрать двух </a:t>
            </a:r>
            <a:r>
              <a:rPr lang="ru-RU" dirty="0" err="1"/>
              <a:t>ловишек</a:t>
            </a:r>
            <a:r>
              <a:rPr lang="ru-RU" dirty="0"/>
              <a:t>. У присевшего играющего нельзя брать ленту. Играющие пробегают по «дорожке», «мостику», перепрыгивая через «кочки».</a:t>
            </a:r>
          </a:p>
          <a:p>
            <a:endParaRPr lang="ru-RU" dirty="0"/>
          </a:p>
        </p:txBody>
      </p:sp>
    </p:spTree>
    <p:extLst>
      <p:ext uri="{BB962C8B-B14F-4D97-AF65-F5344CB8AC3E}">
        <p14:creationId xmlns="" xmlns:p14="http://schemas.microsoft.com/office/powerpoint/2010/main" val="450773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Быстрей по местам</a:t>
            </a:r>
          </a:p>
        </p:txBody>
      </p:sp>
      <p:sp>
        <p:nvSpPr>
          <p:cNvPr id="3" name="Объект 2"/>
          <p:cNvSpPr>
            <a:spLocks noGrp="1"/>
          </p:cNvSpPr>
          <p:nvPr>
            <p:ph idx="1"/>
          </p:nvPr>
        </p:nvSpPr>
        <p:spPr/>
        <p:txBody>
          <a:bodyPr>
            <a:normAutofit fontScale="70000" lnSpcReduction="20000"/>
          </a:bodyPr>
          <a:lstStyle/>
          <a:p>
            <a:r>
              <a:rPr lang="ru-RU" b="1" i="1" dirty="0"/>
              <a:t>Цель: </a:t>
            </a:r>
            <a:r>
              <a:rPr lang="ru-RU" dirty="0"/>
              <a:t>Развивать ориентировку в пространстве, умение выполнять движения по сигналу. Упражнять в быстром беге, ходьбе, подпрыгивании.</a:t>
            </a:r>
          </a:p>
          <a:p>
            <a:r>
              <a:rPr lang="ru-RU" dirty="0"/>
              <a:t>Описание: Дети стоят в кругу на расстоянии вытянутых рук, место каждого отмечается предметом. По слову «бегите», дети выходят из круга, ходят, бегают или прыгают по всей площадке. Воспитатель убирает один предмет. После слов «по местам», все дети бегут в круг и занимают свободные места. Оставшемуся дети хором говорят « Ваня, Ваня, не зевай, быстро место занимай</a:t>
            </a:r>
            <a:r>
              <a:rPr lang="ru-RU" dirty="0" smtClean="0"/>
              <a:t>! </a:t>
            </a:r>
            <a:r>
              <a:rPr lang="ru-RU" dirty="0"/>
              <a:t>Место в кругу можно занимать только после слов «По местам». Нельзя оставаться на месте после слова «бегите».</a:t>
            </a:r>
          </a:p>
          <a:p>
            <a:r>
              <a:rPr lang="ru-RU" dirty="0"/>
              <a:t>Варианты:  В начале игры не прятать кубик, чтобы никто не оставался без места. Убрать 2 или 3 кубика. Зимой втыкают в снег флажки.</a:t>
            </a:r>
          </a:p>
        </p:txBody>
      </p:sp>
    </p:spTree>
    <p:extLst>
      <p:ext uri="{BB962C8B-B14F-4D97-AF65-F5344CB8AC3E}">
        <p14:creationId xmlns="" xmlns:p14="http://schemas.microsoft.com/office/powerpoint/2010/main" val="3560019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Кто скорей снимет ленту</a:t>
            </a:r>
          </a:p>
        </p:txBody>
      </p:sp>
      <p:sp>
        <p:nvSpPr>
          <p:cNvPr id="3" name="Объект 2"/>
          <p:cNvSpPr>
            <a:spLocks noGrp="1"/>
          </p:cNvSpPr>
          <p:nvPr>
            <p:ph idx="1"/>
          </p:nvPr>
        </p:nvSpPr>
        <p:spPr/>
        <p:txBody>
          <a:bodyPr>
            <a:normAutofit fontScale="62500" lnSpcReduction="20000"/>
          </a:bodyPr>
          <a:lstStyle/>
          <a:p>
            <a:r>
              <a:rPr lang="ru-RU" b="1" i="1" dirty="0"/>
              <a:t>Цель:  </a:t>
            </a:r>
            <a:r>
              <a:rPr lang="ru-RU" dirty="0"/>
              <a:t>Развивать у детей выдержку, умение действовать по сигналу. Дети упражняются в быстром беге, прыжках.</a:t>
            </a:r>
          </a:p>
          <a:p>
            <a:r>
              <a:rPr lang="ru-RU" dirty="0"/>
              <a:t>Описание: На площадке проводится черта, за которой дети строятся в несколько колонн по 4-5 человек. На расстоянии 10-15 шагов, напротив колонн натягивается веревка, высота на 15 см. выше поднятых вверх рук детей. Против каждой колонны на эту веревку накидывается лента. По сигналу «беги» все стоящие первыми в колоннах бегут к своей ленте, подпрыгивают и сдергивают ее с веревки. Снявший ленту первым, считается выигравшим. Ленты снова вешаются, те, кто были в колонне первыми, становятся в конец, а остальные подвигаются к черте. По сигналу бегут следующие дети. И т.д. Подсчитываются выигрыши в каждой колонне</a:t>
            </a:r>
            <a:r>
              <a:rPr lang="ru-RU" dirty="0" smtClean="0"/>
              <a:t>. Бежать </a:t>
            </a:r>
            <a:r>
              <a:rPr lang="ru-RU" dirty="0"/>
              <a:t>можно только после слова «беги». Сдергивать ленту только напротив своей </a:t>
            </a:r>
            <a:r>
              <a:rPr lang="ru-RU" dirty="0" err="1" smtClean="0"/>
              <a:t>колонны.Поставить</a:t>
            </a:r>
            <a:r>
              <a:rPr lang="ru-RU" dirty="0" smtClean="0"/>
              <a:t> </a:t>
            </a:r>
            <a:r>
              <a:rPr lang="ru-RU" dirty="0"/>
              <a:t>на пути бега препятствия. Протянуть веревку на расстоянии 40 см., под которую нужно подлезть, не задев ее. Провести две линии на расстоянии 30 см., через которые надо перепрыгнуть.</a:t>
            </a:r>
          </a:p>
          <a:p>
            <a:endParaRPr lang="ru-RU" dirty="0"/>
          </a:p>
        </p:txBody>
      </p:sp>
    </p:spTree>
    <p:extLst>
      <p:ext uri="{BB962C8B-B14F-4D97-AF65-F5344CB8AC3E}">
        <p14:creationId xmlns="" xmlns:p14="http://schemas.microsoft.com/office/powerpoint/2010/main" val="3322475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Гуси – Лебеди</a:t>
            </a:r>
          </a:p>
        </p:txBody>
      </p:sp>
      <p:sp>
        <p:nvSpPr>
          <p:cNvPr id="3" name="Объект 2"/>
          <p:cNvSpPr>
            <a:spLocks noGrp="1"/>
          </p:cNvSpPr>
          <p:nvPr>
            <p:ph idx="1"/>
          </p:nvPr>
        </p:nvSpPr>
        <p:spPr/>
        <p:txBody>
          <a:bodyPr>
            <a:normAutofit fontScale="55000" lnSpcReduction="20000"/>
          </a:bodyPr>
          <a:lstStyle/>
          <a:p>
            <a:r>
              <a:rPr lang="ru-RU" b="1" i="1" dirty="0"/>
              <a:t>Цель: </a:t>
            </a:r>
            <a:r>
              <a:rPr lang="ru-RU" dirty="0"/>
              <a:t>Развивать у детей выдержку, умение выполнять движения по сигналу. Упражняться в беге с </a:t>
            </a:r>
            <a:r>
              <a:rPr lang="ru-RU" dirty="0" err="1"/>
              <a:t>увертыванием</a:t>
            </a:r>
            <a:r>
              <a:rPr lang="ru-RU" dirty="0"/>
              <a:t>. Содействовать развитию речи.</a:t>
            </a:r>
          </a:p>
          <a:p>
            <a:r>
              <a:rPr lang="ru-RU" dirty="0"/>
              <a:t>Описание: На одном конце площадки проводится черта-«дом», где находятся гуси, на противоположном конце стоит пастух. Сбоку от дома- «логово волка». Остальное место- «луг». Одного воспитатель назначает пастухом, другого волком, остальные изображают гусей. Пастух выгоняет гусей пастись на луг. Гуси ходят, летают по лугу. Пастух зовет их «Гуси, гуси». Гуси отвечают: «Га-га-га». «Есть хотите?». «Да-да-да». «Так летите». «Нам нельзя. Серый волк под горой, не пускает нас домой». «Так летите как хотите, только крылья берегите». Гуси расправив крылья, летят через луг домой, а волк выбегает, пресекает им дорогу, стараясь поймать побольше гусей (коснуться рукой). Пойманных гусей волк уводит к себе. После 3-4 перебежек подсчитывается число пойманных, затем назначается новый волк и </a:t>
            </a:r>
            <a:r>
              <a:rPr lang="ru-RU" dirty="0" smtClean="0"/>
              <a:t>пастух. Гуси </a:t>
            </a:r>
            <a:r>
              <a:rPr lang="ru-RU" dirty="0"/>
              <a:t>могут лететь домой, а волк ловить их только после слов «Так летите, как хотите, только крылья берегите». Волк может ловить гусей на лугу до границы дома.</a:t>
            </a:r>
          </a:p>
          <a:p>
            <a:r>
              <a:rPr lang="ru-RU" dirty="0"/>
              <a:t>Варианты: Увеличить расстояние. Ввести второго волка. На пути волка преграда- ров, который надо перепрыгнуть.</a:t>
            </a:r>
          </a:p>
          <a:p>
            <a:endParaRPr lang="ru-RU" dirty="0"/>
          </a:p>
        </p:txBody>
      </p:sp>
    </p:spTree>
    <p:extLst>
      <p:ext uri="{BB962C8B-B14F-4D97-AF65-F5344CB8AC3E}">
        <p14:creationId xmlns="" xmlns:p14="http://schemas.microsoft.com/office/powerpoint/2010/main" val="1467846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Стадо и волк</a:t>
            </a:r>
          </a:p>
        </p:txBody>
      </p:sp>
      <p:sp>
        <p:nvSpPr>
          <p:cNvPr id="3" name="Объект 2"/>
          <p:cNvSpPr>
            <a:spLocks noGrp="1"/>
          </p:cNvSpPr>
          <p:nvPr>
            <p:ph idx="1"/>
          </p:nvPr>
        </p:nvSpPr>
        <p:spPr/>
        <p:txBody>
          <a:bodyPr>
            <a:normAutofit fontScale="55000" lnSpcReduction="20000"/>
          </a:bodyPr>
          <a:lstStyle/>
          <a:p>
            <a:r>
              <a:rPr lang="ru-RU" b="1" i="1" dirty="0"/>
              <a:t>Цель: </a:t>
            </a:r>
            <a:r>
              <a:rPr lang="ru-RU" dirty="0"/>
              <a:t>Развивать умение выполнять движения по сигналу. Упражнять в ходьбе и быстром беге.</a:t>
            </a:r>
          </a:p>
          <a:p>
            <a:r>
              <a:rPr lang="ru-RU" dirty="0"/>
              <a:t>Описание: На одной стороне площадки очерчиваются кружки, квадраты. Это постройки: телятник, конюшня. Остальная часть занята «лугом». В одном из углов на противоположной стороне находится «логово волка» (в кружке). Воспитатель назначает одного из играющих «пастухом», другого- «волком», который находится в логове. Остальные дети изображают лошадей, телят, которые находятся на скотном дворе, в соответствующих помещениях. По знаку воспитателя «пастух» по очереди подходит к «дверям» телятника, конюшни и как бы открывает их. Наигрывая на дудочке, он выводит все стадо на луг. Сам он идет позади. Играющие, подражая домашним животным щиплют траву, бегают, переходят с одного места на другое, приближаясь к логову волка. «Волк»- говорит воспитатель, все бегут к пастуху и становятся позади него. Тех, кто не успел добежать до пастуха, волк ловит и отводит в логово. Пастух отводит стадо на скотный двор, где все размещаются по своим </a:t>
            </a:r>
            <a:r>
              <a:rPr lang="ru-RU" dirty="0" smtClean="0"/>
              <a:t>местам. Волк </a:t>
            </a:r>
            <a:r>
              <a:rPr lang="ru-RU" dirty="0"/>
              <a:t>выбегает из логова только после слова «волк». Одновременно с выбегающим волком все играющие должны бежать к пастуху. Не успевших встать позади пастуха, волк уводит к себе.</a:t>
            </a:r>
          </a:p>
          <a:p>
            <a:r>
              <a:rPr lang="ru-RU" dirty="0"/>
              <a:t>Варианты: В игру включить «водопой», нагибаются и как бы пьют воду. </a:t>
            </a:r>
          </a:p>
        </p:txBody>
      </p:sp>
    </p:spTree>
    <p:extLst>
      <p:ext uri="{BB962C8B-B14F-4D97-AF65-F5344CB8AC3E}">
        <p14:creationId xmlns="" xmlns:p14="http://schemas.microsoft.com/office/powerpoint/2010/main" val="3222577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Бездомный заяц</a:t>
            </a:r>
          </a:p>
        </p:txBody>
      </p:sp>
      <p:sp>
        <p:nvSpPr>
          <p:cNvPr id="3" name="Объект 2"/>
          <p:cNvSpPr>
            <a:spLocks noGrp="1"/>
          </p:cNvSpPr>
          <p:nvPr>
            <p:ph idx="1"/>
          </p:nvPr>
        </p:nvSpPr>
        <p:spPr/>
        <p:txBody>
          <a:bodyPr>
            <a:normAutofit fontScale="85000" lnSpcReduction="10000"/>
          </a:bodyPr>
          <a:lstStyle/>
          <a:p>
            <a:r>
              <a:rPr lang="ru-RU" b="1" i="1" dirty="0"/>
              <a:t>Цели:</a:t>
            </a:r>
            <a:r>
              <a:rPr lang="ru-RU" dirty="0"/>
              <a:t> упражнение кратковременного быстрого бега и  бега с </a:t>
            </a:r>
            <a:r>
              <a:rPr lang="ru-RU" dirty="0" err="1"/>
              <a:t>увертыванием</a:t>
            </a:r>
            <a:r>
              <a:rPr lang="ru-RU" dirty="0"/>
              <a:t>, развитие реакции на быстрое принятие решения.</a:t>
            </a:r>
          </a:p>
          <a:p>
            <a:r>
              <a:rPr lang="ru-RU" dirty="0"/>
              <a:t>Из числа играющих выбираются «охотник» и «бездомный заяц». Остальные дети – зайцы располагаются в домиках (начерченных на земле кругах). Бездомный заяц убегает от охотника. Спастись заяц может, забежав в чей-то домик, но тогда заяц, стоявший в кружке, становится бездомным зайцем и должен сейчас же бежать. Через 2-3 мин воспитатель меняет охотника.</a:t>
            </a:r>
          </a:p>
          <a:p>
            <a:endParaRPr lang="ru-RU" dirty="0"/>
          </a:p>
        </p:txBody>
      </p:sp>
    </p:spTree>
    <p:extLst>
      <p:ext uri="{BB962C8B-B14F-4D97-AF65-F5344CB8AC3E}">
        <p14:creationId xmlns="" xmlns:p14="http://schemas.microsoft.com/office/powerpoint/2010/main" val="332511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Мы веселые ребята</a:t>
            </a:r>
          </a:p>
        </p:txBody>
      </p:sp>
      <p:sp>
        <p:nvSpPr>
          <p:cNvPr id="3" name="Объект 2"/>
          <p:cNvSpPr>
            <a:spLocks noGrp="1"/>
          </p:cNvSpPr>
          <p:nvPr>
            <p:ph idx="1"/>
          </p:nvPr>
        </p:nvSpPr>
        <p:spPr/>
        <p:txBody>
          <a:bodyPr>
            <a:normAutofit fontScale="55000" lnSpcReduction="20000"/>
          </a:bodyPr>
          <a:lstStyle/>
          <a:p>
            <a:r>
              <a:rPr lang="ru-RU" b="1" i="1" dirty="0"/>
              <a:t>Цель: </a:t>
            </a:r>
            <a:r>
              <a:rPr lang="ru-RU" dirty="0"/>
              <a:t>Развивать у детей умение выполнять движения по словесному сигналу. Упражнять в беге по определенному направлению с </a:t>
            </a:r>
            <a:r>
              <a:rPr lang="ru-RU" dirty="0" err="1"/>
              <a:t>увертыванием</a:t>
            </a:r>
            <a:r>
              <a:rPr lang="ru-RU" dirty="0"/>
              <a:t>. Способствовать развитию речи.</a:t>
            </a:r>
          </a:p>
          <a:p>
            <a:r>
              <a:rPr lang="ru-RU" dirty="0"/>
              <a:t>Описание: Дети стоят на одной стороне площадки. Перед ними проводится черта. На противоположной стороне также проводится черта. Сбоку от детей, на середине, между двумя линиями, находится </a:t>
            </a:r>
            <a:r>
              <a:rPr lang="ru-RU" dirty="0" err="1"/>
              <a:t>ловишка</a:t>
            </a:r>
            <a:r>
              <a:rPr lang="ru-RU" dirty="0"/>
              <a:t>, назначенный воспитателем. Дети хором произносят: «Мы веселые ребята, любим бегать и скакать, ну, попробуй нас догнать. Раз, два, три- лови!» После слова «лови», дети перебегают на другую сторону площадки, а </a:t>
            </a:r>
            <a:r>
              <a:rPr lang="ru-RU" dirty="0" err="1"/>
              <a:t>ловишка</a:t>
            </a:r>
            <a:r>
              <a:rPr lang="ru-RU" dirty="0"/>
              <a:t> догоняет бегущих. Тот, кого </a:t>
            </a:r>
            <a:r>
              <a:rPr lang="ru-RU" dirty="0" err="1"/>
              <a:t>ловишка</a:t>
            </a:r>
            <a:r>
              <a:rPr lang="ru-RU" dirty="0"/>
              <a:t> дотронулся, прежде чем играющий пересек черту, считается пойманным и садится возле </a:t>
            </a:r>
            <a:r>
              <a:rPr lang="ru-RU" dirty="0" err="1"/>
              <a:t>ловишки</a:t>
            </a:r>
            <a:r>
              <a:rPr lang="ru-RU" dirty="0"/>
              <a:t>. После 2-3 перебежек производится пересчет пойманных и выбирается новый </a:t>
            </a:r>
            <a:r>
              <a:rPr lang="ru-RU" dirty="0" err="1"/>
              <a:t>ловишка</a:t>
            </a:r>
            <a:r>
              <a:rPr lang="ru-RU" dirty="0"/>
              <a:t>. Правила: Перебегать на другую сторону можно только после слова «лови». Тот, до кого дотронулся </a:t>
            </a:r>
            <a:r>
              <a:rPr lang="ru-RU" dirty="0" err="1"/>
              <a:t>ловишка</a:t>
            </a:r>
            <a:r>
              <a:rPr lang="ru-RU" dirty="0"/>
              <a:t> отходит в сторону. Того, кто перебежал на другую сторону, за черту, ловить нельзя. Варианты: Ввести второго </a:t>
            </a:r>
            <a:r>
              <a:rPr lang="ru-RU" dirty="0" err="1"/>
              <a:t>ловишку</a:t>
            </a:r>
            <a:r>
              <a:rPr lang="ru-RU" dirty="0"/>
              <a:t>. На пути убегающих- преграда- бег между предметами.</a:t>
            </a:r>
          </a:p>
          <a:p>
            <a:endParaRPr lang="ru-RU" dirty="0"/>
          </a:p>
        </p:txBody>
      </p:sp>
    </p:spTree>
    <p:extLst>
      <p:ext uri="{BB962C8B-B14F-4D97-AF65-F5344CB8AC3E}">
        <p14:creationId xmlns="" xmlns:p14="http://schemas.microsoft.com/office/powerpoint/2010/main" val="2226064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Угадай, кого поймали</a:t>
            </a:r>
          </a:p>
        </p:txBody>
      </p:sp>
      <p:sp>
        <p:nvSpPr>
          <p:cNvPr id="3" name="Объект 2"/>
          <p:cNvSpPr>
            <a:spLocks noGrp="1"/>
          </p:cNvSpPr>
          <p:nvPr>
            <p:ph idx="1"/>
          </p:nvPr>
        </p:nvSpPr>
        <p:spPr/>
        <p:txBody>
          <a:bodyPr>
            <a:normAutofit fontScale="70000" lnSpcReduction="20000"/>
          </a:bodyPr>
          <a:lstStyle/>
          <a:p>
            <a:r>
              <a:rPr lang="ru-RU" b="1" i="1" dirty="0"/>
              <a:t>Цель: </a:t>
            </a:r>
            <a:r>
              <a:rPr lang="ru-RU" dirty="0"/>
              <a:t>Развивать наблюдательность, активность, инициативу. Упражнять в беге, в прыжках.</a:t>
            </a:r>
          </a:p>
          <a:p>
            <a:r>
              <a:rPr lang="ru-RU" dirty="0"/>
              <a:t>Описание: Дети сидят на </a:t>
            </a:r>
            <a:r>
              <a:rPr lang="ru-RU" dirty="0" smtClean="0"/>
              <a:t>корточках воспитатель </a:t>
            </a:r>
            <a:r>
              <a:rPr lang="ru-RU" dirty="0"/>
              <a:t>предлагает пойти погулять в лес или на полянку. Там можно увидеть птичек, жучков, пчел, лягушек, кузнечиков, зайчика, ежика. Их можно поймать и принести в живой уголок. Играющие идут за воспитателем, а затем разбегаются в разные стороны и делают вид, что ловят в воздухе или присев на землю. «Пора домой»- говорит воспитатель и все дети, держа живность в ладошах, бегут домой и занимают каждый </a:t>
            </a:r>
            <a:r>
              <a:rPr lang="ru-RU" dirty="0" smtClean="0"/>
              <a:t>своё место. </a:t>
            </a:r>
            <a:r>
              <a:rPr lang="ru-RU" dirty="0"/>
              <a:t>Воспитатель называет кого-нибудь из детей и предлагает показать, кого он поймал в лесу. Ребенок имитирует движения пойманного зверька. Дети отгадывают, кого поймали. После они снова идут гулять в лес.</a:t>
            </a:r>
          </a:p>
          <a:p>
            <a:endParaRPr lang="ru-RU" dirty="0"/>
          </a:p>
        </p:txBody>
      </p:sp>
    </p:spTree>
    <p:extLst>
      <p:ext uri="{BB962C8B-B14F-4D97-AF65-F5344CB8AC3E}">
        <p14:creationId xmlns="" xmlns:p14="http://schemas.microsoft.com/office/powerpoint/2010/main" val="2086463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Мышеловка</a:t>
            </a:r>
          </a:p>
        </p:txBody>
      </p:sp>
      <p:sp>
        <p:nvSpPr>
          <p:cNvPr id="3" name="Объект 2"/>
          <p:cNvSpPr>
            <a:spLocks noGrp="1"/>
          </p:cNvSpPr>
          <p:nvPr>
            <p:ph idx="1"/>
          </p:nvPr>
        </p:nvSpPr>
        <p:spPr/>
        <p:txBody>
          <a:bodyPr>
            <a:normAutofit fontScale="62500" lnSpcReduction="20000"/>
          </a:bodyPr>
          <a:lstStyle/>
          <a:p>
            <a:r>
              <a:rPr lang="ru-RU" b="1" i="1" dirty="0"/>
              <a:t>Цель: </a:t>
            </a:r>
            <a:r>
              <a:rPr lang="ru-RU" dirty="0"/>
              <a:t>Развивать у детей выдержку, умение согласовывать движения со словами, ловкость. Упражняться в беге и приседании, построении в круг и ходьбе по кругу. Способствовать развитию речи.</a:t>
            </a:r>
          </a:p>
          <a:p>
            <a:r>
              <a:rPr lang="ru-RU" dirty="0"/>
              <a:t>Описание: Играющие делятся на две неравные группы. Меньшая образует круг- «мышеловку», остальные «мыши»- они находятся вне круга. Играющие, изображающие мышеловку, берутся за руки и начинают ходить по кругу, приговаривая: «Ах, как мыши надоели, все погрызли, все поели. Берегитесь же, плутовки, доберемся мы до вас. Вам поставим мышеловки, переловим всех сейчас». Дети останавливаются и поднимают сцепленные руки вверх, образуя ворота. Мыши вбегают в мышеловку и выбегают из нее. По слову воспитателя: «хлоп», дети стоящие по кругу, опускают руки и приседают- мышеловка захлопнулась. Играющие, не успевшие выбежать из круга, считаются пойманными. Пойманные мыши переходят в круг и увеличивают размер мышеловки. Когда большая часть мышей поймана, дети меняются ролями.</a:t>
            </a:r>
          </a:p>
          <a:p>
            <a:endParaRPr lang="ru-RU" dirty="0"/>
          </a:p>
        </p:txBody>
      </p:sp>
    </p:spTree>
    <p:extLst>
      <p:ext uri="{BB962C8B-B14F-4D97-AF65-F5344CB8AC3E}">
        <p14:creationId xmlns="" xmlns:p14="http://schemas.microsoft.com/office/powerpoint/2010/main" val="436512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Карусель</a:t>
            </a:r>
          </a:p>
        </p:txBody>
      </p:sp>
      <p:sp>
        <p:nvSpPr>
          <p:cNvPr id="3" name="Объект 2"/>
          <p:cNvSpPr>
            <a:spLocks noGrp="1"/>
          </p:cNvSpPr>
          <p:nvPr>
            <p:ph idx="1"/>
          </p:nvPr>
        </p:nvSpPr>
        <p:spPr/>
        <p:txBody>
          <a:bodyPr>
            <a:normAutofit fontScale="55000" lnSpcReduction="20000"/>
          </a:bodyPr>
          <a:lstStyle/>
          <a:p>
            <a:r>
              <a:rPr lang="ru-RU" b="1" i="1" dirty="0"/>
              <a:t>Цель: </a:t>
            </a:r>
            <a:r>
              <a:rPr lang="ru-RU" dirty="0"/>
              <a:t>Развивать у детей ритмичность движений и умение согласовывать их со словами. Упражнять в беге, ходьбе по кругу и построении в круг.</a:t>
            </a:r>
          </a:p>
          <a:p>
            <a:r>
              <a:rPr lang="ru-RU" dirty="0"/>
              <a:t>Описание: Играющие образуют круг. Воспитатель дает детям шнур, концы которого связаны. Дети, взявшись правой рукой за шнур, поворачиваются налево и говорят стихотворение: </a:t>
            </a:r>
            <a:r>
              <a:rPr lang="ru-RU" b="1" dirty="0"/>
              <a:t>«Еле, еле, еле, еле, завертелись карусели. А потом кругом, кругом, все бегом, бегом, бегом». </a:t>
            </a:r>
            <a:r>
              <a:rPr lang="ru-RU" dirty="0"/>
              <a:t>В соответствии с текстом стихотворения дети идут по кругу, сначала медленно, потом быстрее, затем бегут. Во время бега воспитатель приговаривает: «</a:t>
            </a:r>
            <a:r>
              <a:rPr lang="ru-RU" b="1" dirty="0" err="1"/>
              <a:t>По-бе-жа-ли</a:t>
            </a:r>
            <a:r>
              <a:rPr lang="ru-RU" b="1" dirty="0"/>
              <a:t>». </a:t>
            </a:r>
            <a:r>
              <a:rPr lang="ru-RU" dirty="0"/>
              <a:t>Дети бегут 2 раза по кругу, воспитатель меняет направление движения, говоря: </a:t>
            </a:r>
            <a:r>
              <a:rPr lang="ru-RU" b="1" dirty="0"/>
              <a:t>«Поворот». </a:t>
            </a:r>
            <a:r>
              <a:rPr lang="ru-RU" dirty="0"/>
              <a:t>Играющие поворачиваются кругом, быстро перехватывая шнур левой рукой и бегут в другую сторону. Затем воспитатель продолжает вместе с детьми: </a:t>
            </a:r>
            <a:r>
              <a:rPr lang="ru-RU" b="1" dirty="0"/>
              <a:t>«Тише, тише, не спишите, карусель остановите. Раз, два, раз, два, вот и кончилась игра!»</a:t>
            </a:r>
            <a:r>
              <a:rPr lang="ru-RU" dirty="0"/>
              <a:t>. Движения карусели становятся все медленней. При словах «вот и кончилась игра» дети опускают шнур на землю и расходятся.</a:t>
            </a:r>
          </a:p>
          <a:p>
            <a:r>
              <a:rPr lang="ru-RU" dirty="0"/>
              <a:t>Правила: Занимать места на карусели можно только по звонку. Не успевший занять место до третьего звонка, не принимает участия в катании. Делать движения надо согласно тексту, соблюдая ритм.</a:t>
            </a:r>
          </a:p>
          <a:p>
            <a:r>
              <a:rPr lang="ru-RU" dirty="0"/>
              <a:t>Варианты: Каждый должен занять свое место</a:t>
            </a:r>
            <a:r>
              <a:rPr lang="ru-RU" dirty="0" smtClean="0"/>
              <a:t>. Шнур </a:t>
            </a:r>
            <a:r>
              <a:rPr lang="ru-RU" dirty="0"/>
              <a:t>положить на пол, бегая по кругу за ним.</a:t>
            </a:r>
          </a:p>
          <a:p>
            <a:endParaRPr lang="ru-RU" dirty="0"/>
          </a:p>
        </p:txBody>
      </p:sp>
    </p:spTree>
    <p:extLst>
      <p:ext uri="{BB962C8B-B14F-4D97-AF65-F5344CB8AC3E}">
        <p14:creationId xmlns="" xmlns:p14="http://schemas.microsoft.com/office/powerpoint/2010/main" val="28026668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Два мороза</a:t>
            </a:r>
          </a:p>
        </p:txBody>
      </p:sp>
      <p:sp>
        <p:nvSpPr>
          <p:cNvPr id="3" name="Объект 2"/>
          <p:cNvSpPr>
            <a:spLocks noGrp="1"/>
          </p:cNvSpPr>
          <p:nvPr>
            <p:ph idx="1"/>
          </p:nvPr>
        </p:nvSpPr>
        <p:spPr/>
        <p:txBody>
          <a:bodyPr>
            <a:normAutofit fontScale="47500" lnSpcReduction="20000"/>
          </a:bodyPr>
          <a:lstStyle/>
          <a:p>
            <a:r>
              <a:rPr lang="ru-RU" b="1" i="1" dirty="0"/>
              <a:t>Цель: </a:t>
            </a:r>
            <a:r>
              <a:rPr lang="ru-RU" dirty="0"/>
              <a:t>Развивать у детей торможение, умение действовать по сигналу (по слову). Упражнять в беге с </a:t>
            </a:r>
            <a:r>
              <a:rPr lang="ru-RU" dirty="0" err="1"/>
              <a:t>увертыванием</a:t>
            </a:r>
            <a:r>
              <a:rPr lang="ru-RU" dirty="0"/>
              <a:t> в ловле. Способствовать развитию речи.</a:t>
            </a:r>
          </a:p>
          <a:p>
            <a:r>
              <a:rPr lang="ru-RU" dirty="0"/>
              <a:t>Описание: На противоположных сторонах площадки отмечаются линиями два дома. Играющие располагаются на одной стороне площадки. Воспитатель выделяет двух водящих, которые становятся посередине площадки между домами, лицом к детям.  Это Мороз Красный Нос и Мороз Синий Нос. По сигналу воспитателя «Начинайте», оба Мороза говорят: </a:t>
            </a:r>
            <a:r>
              <a:rPr lang="ru-RU" b="1" dirty="0"/>
              <a:t>«Мы два брата молодые, два мороза удалые. Я - Мороз Красный Нос. Я - Мороз Синий Нос. Кто из вас решиться, в путь-дороженьку пуститься?» </a:t>
            </a:r>
            <a:r>
              <a:rPr lang="ru-RU" dirty="0"/>
              <a:t>Все играющие отвечают: </a:t>
            </a:r>
            <a:r>
              <a:rPr lang="ru-RU" b="1" dirty="0"/>
              <a:t>«Не боимся мы угроз и не страшен нам мороз»</a:t>
            </a:r>
            <a:r>
              <a:rPr lang="ru-RU" dirty="0"/>
              <a:t> и перебегают в дом на противоположной стороне площадки, а Морозы стараются их заморозить, т.е. коснуться рукой. Замороженные останавливаются там, где их захватил мороз и так стоят до окончания перебежки всех остальных. Замороженных подсчитывают, после они присоединяются к играющим.</a:t>
            </a:r>
          </a:p>
          <a:p>
            <a:r>
              <a:rPr lang="ru-RU" dirty="0"/>
              <a:t>Правила: Играющие могут выбегать из дома только после слова «мороз». Кто выбежит раньше и кто останется в доме, считаются замороженными. Тот, кого коснулся Мороз, тотчас же останавливается. Бежать можно только вперед, но не назад и не за пределы площадки.</a:t>
            </a:r>
          </a:p>
          <a:p>
            <a:r>
              <a:rPr lang="ru-RU" dirty="0"/>
              <a:t>Варианты: За одной чертой находятся дети Синего Мороза, за другой дети Красного. На сигнал «синие», бегут синие, а Красный Мороз ловит и наоборот. Кто больше поймает.</a:t>
            </a:r>
          </a:p>
          <a:p>
            <a:endParaRPr lang="ru-RU" dirty="0"/>
          </a:p>
        </p:txBody>
      </p:sp>
    </p:spTree>
    <p:extLst>
      <p:ext uri="{BB962C8B-B14F-4D97-AF65-F5344CB8AC3E}">
        <p14:creationId xmlns="" xmlns:p14="http://schemas.microsoft.com/office/powerpoint/2010/main" val="5072238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Передай – встань</a:t>
            </a:r>
          </a:p>
        </p:txBody>
      </p:sp>
      <p:sp>
        <p:nvSpPr>
          <p:cNvPr id="3" name="Объект 2"/>
          <p:cNvSpPr>
            <a:spLocks noGrp="1"/>
          </p:cNvSpPr>
          <p:nvPr>
            <p:ph idx="1"/>
          </p:nvPr>
        </p:nvSpPr>
        <p:spPr/>
        <p:txBody>
          <a:bodyPr>
            <a:normAutofit fontScale="62500" lnSpcReduction="20000"/>
          </a:bodyPr>
          <a:lstStyle/>
          <a:p>
            <a:r>
              <a:rPr lang="ru-RU" b="1" i="1" dirty="0"/>
              <a:t>Цель: </a:t>
            </a:r>
            <a:r>
              <a:rPr lang="ru-RU" dirty="0"/>
              <a:t>Воспитывать у детей чувство товарищества, развивать ловкость, внимание. Укреплять мышцы плеч и спины.</a:t>
            </a:r>
          </a:p>
          <a:p>
            <a:r>
              <a:rPr lang="ru-RU" dirty="0"/>
              <a:t>Описание: Играющие строятся в две колонны, на расстоянии двух шагов одна от другой. В каждой стоят друг от друга на расстоянии вытянутых рук. Перед колоннами проводится черта. На нее кладутся два мяча. По сигналу «сесть» все садятся, скрестив ноги. По сигналу «передай» первые в колоннах берут мячи и передают их через голову позади сидящим, затем они встают и поворачиваются лицом к колонне. Получивший мяч передает его назад через голову, затем встает и тоже поворачивается лицом к колонне и т.д. Выигрывает колонна, которая правильно передала и не роняла мяч.</a:t>
            </a:r>
          </a:p>
          <a:p>
            <a:r>
              <a:rPr lang="ru-RU" dirty="0"/>
              <a:t>Правила: Передавать мяч только через голову и сидя. Вставать только после передачи мяча позади сидящему. Не сумевший принять мяч бежит за ним, садится и продолжает игру.</a:t>
            </a:r>
          </a:p>
          <a:p>
            <a:r>
              <a:rPr lang="ru-RU" dirty="0"/>
              <a:t>Варианты: Передавать мяч вправо или влево, поворачивая корпус.</a:t>
            </a:r>
          </a:p>
          <a:p>
            <a:endParaRPr lang="ru-RU" dirty="0"/>
          </a:p>
        </p:txBody>
      </p:sp>
    </p:spTree>
    <p:extLst>
      <p:ext uri="{BB962C8B-B14F-4D97-AF65-F5344CB8AC3E}">
        <p14:creationId xmlns="" xmlns:p14="http://schemas.microsoft.com/office/powerpoint/2010/main" val="38927986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Хитрая лиса</a:t>
            </a:r>
          </a:p>
        </p:txBody>
      </p:sp>
      <p:sp>
        <p:nvSpPr>
          <p:cNvPr id="3" name="Объект 2"/>
          <p:cNvSpPr>
            <a:spLocks noGrp="1"/>
          </p:cNvSpPr>
          <p:nvPr>
            <p:ph idx="1"/>
          </p:nvPr>
        </p:nvSpPr>
        <p:spPr/>
        <p:txBody>
          <a:bodyPr>
            <a:normAutofit fontScale="55000" lnSpcReduction="20000"/>
          </a:bodyPr>
          <a:lstStyle/>
          <a:p>
            <a:r>
              <a:rPr lang="ru-RU" b="1" i="1" dirty="0"/>
              <a:t>Цель: </a:t>
            </a:r>
            <a:r>
              <a:rPr lang="ru-RU" dirty="0"/>
              <a:t>Развивать у детей выдержку, наблюдательность. Упражнять в быстром беге с </a:t>
            </a:r>
            <a:r>
              <a:rPr lang="ru-RU" dirty="0" err="1"/>
              <a:t>увертыванием</a:t>
            </a:r>
            <a:r>
              <a:rPr lang="ru-RU" dirty="0"/>
              <a:t>, в построении в круг, в ловле.</a:t>
            </a:r>
          </a:p>
          <a:p>
            <a:r>
              <a:rPr lang="ru-RU" dirty="0"/>
              <a:t>Описание: Играющие стоят по кругу на расстоянии одного шага друг от друга. Вне круга отчерчивается дом лисы. Воспитатель предлагает играющим закрыть глаза, обходит круг за спинами детей и говорит </a:t>
            </a:r>
            <a:r>
              <a:rPr lang="ru-RU" b="1" dirty="0"/>
              <a:t>«Я иду искать в лесе хитрую и рыжую лису!»</a:t>
            </a:r>
            <a:r>
              <a:rPr lang="ru-RU" dirty="0"/>
              <a:t>, дотрагивается до одного из играющих, который становится хитрой лисой. Затем воспитатель предлагает играющим открыть глаза и внимательно посмотреть, кто из них хитрая лиса, не  выдаст ли она себя чем-нибудь. Играющие 3 раза спрашивают хором, вначале тихо, а затеем громче </a:t>
            </a:r>
            <a:r>
              <a:rPr lang="ru-RU" b="1" dirty="0"/>
              <a:t>«Хитрая лиса, где ты?</a:t>
            </a:r>
            <a:r>
              <a:rPr lang="ru-RU" dirty="0"/>
              <a:t>». При этом все смотрят друг на друга. Хитрая лиса быстро выходит на середину круга, поднимает руку вверх, говорит «Я здесь». Все играющие разбегаются по площадке, а лиса их ловит. Пойманного лиса отводит домой в нору.</a:t>
            </a:r>
          </a:p>
          <a:p>
            <a:r>
              <a:rPr lang="ru-RU" dirty="0"/>
              <a:t>Правила: Лиса начинает ловить детей только после того, как играющие в 3 раз хором спросят и лиса скажет «Я здесь!»</a:t>
            </a:r>
          </a:p>
          <a:p>
            <a:r>
              <a:rPr lang="ru-RU" dirty="0"/>
              <a:t>Если лиса выдала себя раньше, воспитатель назначает новую лису.</a:t>
            </a:r>
          </a:p>
          <a:p>
            <a:r>
              <a:rPr lang="ru-RU" dirty="0"/>
              <a:t>Играющий, выбежавший за границу площадки, считается пойманным.</a:t>
            </a:r>
          </a:p>
          <a:p>
            <a:r>
              <a:rPr lang="ru-RU" dirty="0"/>
              <a:t>Варианты: Выбираются 2 лисы.</a:t>
            </a:r>
          </a:p>
          <a:p>
            <a:endParaRPr lang="ru-RU" dirty="0"/>
          </a:p>
        </p:txBody>
      </p:sp>
    </p:spTree>
    <p:extLst>
      <p:ext uri="{BB962C8B-B14F-4D97-AF65-F5344CB8AC3E}">
        <p14:creationId xmlns="" xmlns:p14="http://schemas.microsoft.com/office/powerpoint/2010/main" val="1104869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Ледяные кружева</a:t>
            </a:r>
          </a:p>
        </p:txBody>
      </p:sp>
      <p:sp>
        <p:nvSpPr>
          <p:cNvPr id="3" name="Объект 2"/>
          <p:cNvSpPr>
            <a:spLocks noGrp="1"/>
          </p:cNvSpPr>
          <p:nvPr>
            <p:ph idx="1"/>
          </p:nvPr>
        </p:nvSpPr>
        <p:spPr/>
        <p:txBody>
          <a:bodyPr/>
          <a:lstStyle/>
          <a:p>
            <a:r>
              <a:rPr lang="ru-RU" dirty="0"/>
              <a:t>Заранее готовятся </a:t>
            </a:r>
            <a:r>
              <a:rPr lang="ru-RU" dirty="0" smtClean="0"/>
              <a:t>разноцветные </a:t>
            </a:r>
            <a:r>
              <a:rPr lang="ru-RU" dirty="0"/>
              <a:t>льдинки (синие, красные, зеленые, желтые и др.). Из них дети выкладывают на утоптанном снегу разноцветные </a:t>
            </a:r>
            <a:r>
              <a:rPr lang="ru-RU" dirty="0" smtClean="0"/>
              <a:t>мозаики</a:t>
            </a:r>
            <a:r>
              <a:rPr lang="ru-RU" dirty="0"/>
              <a:t>, узоры. По окончании работ можно провести конкурс на лучшую мозаику или самый красивый узор.</a:t>
            </a:r>
          </a:p>
        </p:txBody>
      </p:sp>
    </p:spTree>
    <p:extLst>
      <p:ext uri="{BB962C8B-B14F-4D97-AF65-F5344CB8AC3E}">
        <p14:creationId xmlns="" xmlns:p14="http://schemas.microsoft.com/office/powerpoint/2010/main" val="19265405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Перетяжки</a:t>
            </a:r>
          </a:p>
        </p:txBody>
      </p:sp>
      <p:sp>
        <p:nvSpPr>
          <p:cNvPr id="3" name="Объект 2"/>
          <p:cNvSpPr>
            <a:spLocks noGrp="1"/>
          </p:cNvSpPr>
          <p:nvPr>
            <p:ph idx="1"/>
          </p:nvPr>
        </p:nvSpPr>
        <p:spPr/>
        <p:txBody>
          <a:bodyPr/>
          <a:lstStyle/>
          <a:p>
            <a:r>
              <a:rPr lang="ru-RU" dirty="0"/>
              <a:t>Играющие встают вокруг </a:t>
            </a:r>
            <a:r>
              <a:rPr lang="ru-RU" dirty="0" smtClean="0"/>
              <a:t>сугроба</a:t>
            </a:r>
            <a:r>
              <a:rPr lang="ru-RU" dirty="0"/>
              <a:t>, крепко держась   за руки. Как только взрослый скажет </a:t>
            </a:r>
            <a:r>
              <a:rPr lang="ru-RU" b="1" dirty="0"/>
              <a:t>«Перетяжки начались!», </a:t>
            </a:r>
            <a:r>
              <a:rPr lang="ru-RU" dirty="0"/>
              <a:t>все </a:t>
            </a:r>
            <a:r>
              <a:rPr lang="ru-RU" dirty="0" smtClean="0"/>
              <a:t>начинают </a:t>
            </a:r>
            <a:r>
              <a:rPr lang="ru-RU" dirty="0"/>
              <a:t>тащить рядом стоящих в свою сторону, стараясь </a:t>
            </a:r>
            <a:r>
              <a:rPr lang="ru-RU" dirty="0" smtClean="0"/>
              <a:t>опрокинуть </a:t>
            </a:r>
            <a:r>
              <a:rPr lang="ru-RU" dirty="0"/>
              <a:t>их в сугроб. Если это удается, игра </a:t>
            </a:r>
            <a:r>
              <a:rPr lang="ru-RU" dirty="0" smtClean="0"/>
              <a:t>приостанавливается</a:t>
            </a:r>
            <a:r>
              <a:rPr lang="ru-RU" dirty="0"/>
              <a:t>, дети выравнивают круг. </a:t>
            </a:r>
            <a:r>
              <a:rPr lang="ru-RU" dirty="0" smtClean="0"/>
              <a:t>После </a:t>
            </a:r>
            <a:r>
              <a:rPr lang="ru-RU" dirty="0"/>
              <a:t>небольшого перерыва игра продолжается.</a:t>
            </a:r>
          </a:p>
        </p:txBody>
      </p:sp>
    </p:spTree>
    <p:extLst>
      <p:ext uri="{BB962C8B-B14F-4D97-AF65-F5344CB8AC3E}">
        <p14:creationId xmlns="" xmlns:p14="http://schemas.microsoft.com/office/powerpoint/2010/main" val="30529923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Попляши и покружись</a:t>
            </a:r>
          </a:p>
        </p:txBody>
      </p:sp>
      <p:sp>
        <p:nvSpPr>
          <p:cNvPr id="3" name="Объект 2"/>
          <p:cNvSpPr>
            <a:spLocks noGrp="1"/>
          </p:cNvSpPr>
          <p:nvPr>
            <p:ph idx="1"/>
          </p:nvPr>
        </p:nvSpPr>
        <p:spPr/>
        <p:txBody>
          <a:bodyPr>
            <a:normAutofit fontScale="92500" lnSpcReduction="20000"/>
          </a:bodyPr>
          <a:lstStyle/>
          <a:p>
            <a:r>
              <a:rPr lang="ru-RU" dirty="0"/>
              <a:t>Ребята разбиваются на пары и берутся за руки, встают лицом друг к другу. По сигналу </a:t>
            </a:r>
            <a:r>
              <a:rPr lang="ru-RU" dirty="0" smtClean="0"/>
              <a:t>взрослого </a:t>
            </a:r>
            <a:r>
              <a:rPr lang="ru-RU" b="1" dirty="0"/>
              <a:t>«Попляшем!» </a:t>
            </a:r>
            <a:r>
              <a:rPr lang="ru-RU" dirty="0"/>
              <a:t>приседают и приплясывают. По сигналу </a:t>
            </a:r>
            <a:r>
              <a:rPr lang="ru-RU" b="1" dirty="0"/>
              <a:t>«А теперь покружимся!» </a:t>
            </a:r>
            <a:r>
              <a:rPr lang="ru-RU" dirty="0" smtClean="0"/>
              <a:t>кружатся </a:t>
            </a:r>
            <a:r>
              <a:rPr lang="ru-RU" dirty="0"/>
              <a:t>в парах. Когда же он </a:t>
            </a:r>
            <a:r>
              <a:rPr lang="ru-RU" dirty="0" smtClean="0"/>
              <a:t>произносит </a:t>
            </a:r>
            <a:r>
              <a:rPr lang="ru-RU" b="1" dirty="0"/>
              <a:t>«Стой!»</a:t>
            </a:r>
            <a:r>
              <a:rPr lang="ru-RU" dirty="0"/>
              <a:t>, дети </a:t>
            </a:r>
            <a:r>
              <a:rPr lang="ru-RU" dirty="0" smtClean="0"/>
              <a:t>останавливаются</a:t>
            </a:r>
            <a:r>
              <a:rPr lang="ru-RU" dirty="0"/>
              <a:t>, отводят одну ногу назад, стараются удержать равновесие на другой ноге (при этом руки не разжимают). При повторении игры задание можно усложнить: по сигналу «Стой!» попробовать присесть, держась за руки, на одной ноге «</a:t>
            </a:r>
            <a:r>
              <a:rPr lang="ru-RU" dirty="0" smtClean="0"/>
              <a:t>пистолетиком</a:t>
            </a:r>
            <a:r>
              <a:rPr lang="ru-RU" dirty="0"/>
              <a:t>».</a:t>
            </a:r>
          </a:p>
        </p:txBody>
      </p:sp>
    </p:spTree>
    <p:extLst>
      <p:ext uri="{BB962C8B-B14F-4D97-AF65-F5344CB8AC3E}">
        <p14:creationId xmlns="" xmlns:p14="http://schemas.microsoft.com/office/powerpoint/2010/main" val="424955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Совушка</a:t>
            </a:r>
          </a:p>
        </p:txBody>
      </p:sp>
      <p:sp>
        <p:nvSpPr>
          <p:cNvPr id="3" name="Объект 2"/>
          <p:cNvSpPr>
            <a:spLocks noGrp="1"/>
          </p:cNvSpPr>
          <p:nvPr>
            <p:ph idx="1"/>
          </p:nvPr>
        </p:nvSpPr>
        <p:spPr/>
        <p:txBody>
          <a:bodyPr>
            <a:normAutofit fontScale="92500" lnSpcReduction="20000"/>
          </a:bodyPr>
          <a:lstStyle/>
          <a:p>
            <a:r>
              <a:rPr lang="ru-RU" b="1" i="1" dirty="0"/>
              <a:t>Цели:</a:t>
            </a:r>
            <a:r>
              <a:rPr lang="ru-RU" dirty="0"/>
              <a:t> развитие внимания, реакции на словесную команду и произвольной регуляции поведения.</a:t>
            </a:r>
          </a:p>
          <a:p>
            <a:r>
              <a:rPr lang="ru-RU" dirty="0" smtClean="0"/>
              <a:t> </a:t>
            </a:r>
            <a:r>
              <a:rPr lang="ru-RU" dirty="0"/>
              <a:t>На площадке обозначается гнездо совы. Остальные – мышки, жучки, бабочки. По сигналу «День!» - все ходят, бегают. Через некоторое время звучит сигнал «Ночь!» и все замирают, оставаясь в той позе, в которой их застала команда. Совушка просыпается, вылетает из гнезда и того, кто пошевелится, уводит в свое гнездо.</a:t>
            </a:r>
          </a:p>
          <a:p>
            <a:endParaRPr lang="ru-RU" dirty="0"/>
          </a:p>
        </p:txBody>
      </p:sp>
    </p:spTree>
    <p:extLst>
      <p:ext uri="{BB962C8B-B14F-4D97-AF65-F5344CB8AC3E}">
        <p14:creationId xmlns="" xmlns:p14="http://schemas.microsoft.com/office/powerpoint/2010/main" val="8791312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Затейники</a:t>
            </a:r>
          </a:p>
        </p:txBody>
      </p:sp>
      <p:sp>
        <p:nvSpPr>
          <p:cNvPr id="3" name="Объект 2"/>
          <p:cNvSpPr>
            <a:spLocks noGrp="1"/>
          </p:cNvSpPr>
          <p:nvPr>
            <p:ph idx="1"/>
          </p:nvPr>
        </p:nvSpPr>
        <p:spPr/>
        <p:txBody>
          <a:bodyPr>
            <a:normAutofit fontScale="70000" lnSpcReduction="20000"/>
          </a:bodyPr>
          <a:lstStyle/>
          <a:p>
            <a:r>
              <a:rPr lang="ru-RU" dirty="0"/>
              <a:t>Один из игроков — </a:t>
            </a:r>
            <a:r>
              <a:rPr lang="ru-RU" dirty="0" smtClean="0"/>
              <a:t>затейник </a:t>
            </a:r>
            <a:r>
              <a:rPr lang="ru-RU" dirty="0"/>
              <a:t>— становится в середину круга. Остальные дети идут по кругу, взявшись за руки,  и </a:t>
            </a:r>
            <a:r>
              <a:rPr lang="ru-RU" dirty="0" smtClean="0"/>
              <a:t>произносят</a:t>
            </a:r>
            <a:r>
              <a:rPr lang="ru-RU" dirty="0"/>
              <a:t>:</a:t>
            </a:r>
          </a:p>
          <a:p>
            <a:pPr marL="0" indent="0">
              <a:buNone/>
            </a:pPr>
            <a:r>
              <a:rPr lang="ru-RU" b="1" dirty="0"/>
              <a:t>Ровным кругом, Друг за другом, Мы идем за шагом шаг. Стой на месте, Дружно вместе Сделаем ... вот так.</a:t>
            </a:r>
          </a:p>
          <a:p>
            <a:r>
              <a:rPr lang="ru-RU" dirty="0"/>
              <a:t>Опуская руки, играющие </a:t>
            </a:r>
            <a:r>
              <a:rPr lang="ru-RU" dirty="0" smtClean="0"/>
              <a:t>останавливаются</a:t>
            </a:r>
            <a:r>
              <a:rPr lang="ru-RU" dirty="0"/>
              <a:t>. Затейник </a:t>
            </a:r>
            <a:r>
              <a:rPr lang="ru-RU" dirty="0" smtClean="0"/>
              <a:t>показывает </a:t>
            </a:r>
            <a:r>
              <a:rPr lang="ru-RU" dirty="0"/>
              <a:t>какое-нибудь движение из зимнего вида спорта: бег конькобежца, шаг лыжника, вращение фигуриста, удар </a:t>
            </a:r>
            <a:r>
              <a:rPr lang="ru-RU" dirty="0" smtClean="0"/>
              <a:t>клюшкой</a:t>
            </a:r>
            <a:r>
              <a:rPr lang="ru-RU" dirty="0"/>
              <a:t>. Дети должны повторить это действие и назвать вид спорта.</a:t>
            </a:r>
          </a:p>
          <a:p>
            <a:r>
              <a:rPr lang="ru-RU" dirty="0"/>
              <a:t>При следующем повторении игры выбирается новый </a:t>
            </a:r>
            <a:r>
              <a:rPr lang="ru-RU" dirty="0" smtClean="0"/>
              <a:t>затейник</a:t>
            </a:r>
            <a:r>
              <a:rPr lang="ru-RU" dirty="0"/>
              <a:t>.</a:t>
            </a:r>
          </a:p>
          <a:p>
            <a:r>
              <a:rPr lang="ru-RU" dirty="0"/>
              <a:t>Затейники должны </a:t>
            </a:r>
            <a:r>
              <a:rPr lang="ru-RU" dirty="0" smtClean="0"/>
              <a:t>демонстрировать </a:t>
            </a:r>
            <a:r>
              <a:rPr lang="ru-RU" dirty="0"/>
              <a:t>движения, не повторяясь.</a:t>
            </a:r>
          </a:p>
          <a:p>
            <a:endParaRPr lang="ru-RU" dirty="0"/>
          </a:p>
        </p:txBody>
      </p:sp>
    </p:spTree>
    <p:extLst>
      <p:ext uri="{BB962C8B-B14F-4D97-AF65-F5344CB8AC3E}">
        <p14:creationId xmlns="" xmlns:p14="http://schemas.microsoft.com/office/powerpoint/2010/main" val="10380082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Мороз Красный нос</a:t>
            </a:r>
          </a:p>
        </p:txBody>
      </p:sp>
      <p:sp>
        <p:nvSpPr>
          <p:cNvPr id="3" name="Объект 2"/>
          <p:cNvSpPr>
            <a:spLocks noGrp="1"/>
          </p:cNvSpPr>
          <p:nvPr>
            <p:ph idx="1"/>
          </p:nvPr>
        </p:nvSpPr>
        <p:spPr>
          <a:xfrm>
            <a:off x="457200" y="1124744"/>
            <a:ext cx="8229600" cy="5001419"/>
          </a:xfrm>
        </p:spPr>
        <p:txBody>
          <a:bodyPr>
            <a:normAutofit fontScale="32500" lnSpcReduction="20000"/>
          </a:bodyPr>
          <a:lstStyle/>
          <a:p>
            <a:r>
              <a:rPr lang="ru-RU" dirty="0"/>
              <a:t>На противоположных </a:t>
            </a:r>
            <a:r>
              <a:rPr lang="ru-RU" dirty="0" smtClean="0"/>
              <a:t>сторонах </a:t>
            </a:r>
            <a:r>
              <a:rPr lang="ru-RU" dirty="0"/>
              <a:t>площадки обозначаются два дома, в одном из них </a:t>
            </a:r>
            <a:r>
              <a:rPr lang="ru-RU" dirty="0" smtClean="0"/>
              <a:t>располагаются </a:t>
            </a:r>
            <a:r>
              <a:rPr lang="ru-RU" dirty="0"/>
              <a:t>играющие. Посередине площадки стоит Мороз </a:t>
            </a:r>
            <a:r>
              <a:rPr lang="ru-RU" dirty="0" smtClean="0"/>
              <a:t>Красный </a:t>
            </a:r>
            <a:r>
              <a:rPr lang="ru-RU" dirty="0"/>
              <a:t>нос:</a:t>
            </a:r>
          </a:p>
          <a:p>
            <a:pPr marL="0" indent="0">
              <a:buNone/>
            </a:pPr>
            <a:r>
              <a:rPr lang="ru-RU" b="1" dirty="0"/>
              <a:t>Я Мороз Красный нос.</a:t>
            </a:r>
          </a:p>
          <a:p>
            <a:pPr marL="0" indent="0">
              <a:buNone/>
            </a:pPr>
            <a:r>
              <a:rPr lang="ru-RU" b="1" dirty="0"/>
              <a:t>Кто из вас решится</a:t>
            </a:r>
          </a:p>
          <a:p>
            <a:pPr marL="0" indent="0">
              <a:buNone/>
            </a:pPr>
            <a:r>
              <a:rPr lang="ru-RU" b="1" dirty="0"/>
              <a:t>В путь-дороженьку пуститься?</a:t>
            </a:r>
          </a:p>
          <a:p>
            <a:pPr marL="0" indent="0" algn="ctr">
              <a:buNone/>
            </a:pPr>
            <a:r>
              <a:rPr lang="ru-RU" b="1" i="1" dirty="0"/>
              <a:t>Дети:</a:t>
            </a:r>
          </a:p>
          <a:p>
            <a:pPr marL="0" indent="0">
              <a:buNone/>
            </a:pPr>
            <a:r>
              <a:rPr lang="ru-RU" b="1" dirty="0"/>
              <a:t>Не боимся мы угроз</a:t>
            </a:r>
          </a:p>
          <a:p>
            <a:pPr marL="0" indent="0">
              <a:buNone/>
            </a:pPr>
            <a:r>
              <a:rPr lang="ru-RU" b="1" dirty="0"/>
              <a:t>И не страшен нам мороз.</a:t>
            </a:r>
          </a:p>
          <a:p>
            <a:r>
              <a:rPr lang="ru-RU" dirty="0"/>
              <a:t>После этого они перебегают </a:t>
            </a:r>
            <a:r>
              <a:rPr lang="ru-RU" dirty="0" smtClean="0"/>
              <a:t>через </a:t>
            </a:r>
            <a:r>
              <a:rPr lang="ru-RU" dirty="0"/>
              <a:t>площадку в другой </a:t>
            </a:r>
            <a:r>
              <a:rPr lang="ru-RU" dirty="0" smtClean="0"/>
              <a:t>дом. Мороз </a:t>
            </a:r>
            <a:r>
              <a:rPr lang="ru-RU" dirty="0"/>
              <a:t>догоняет и старается их заморозить (осалить). Замороженные остаются на месте и стоят так до окончания перебежки. Мороз подсчитывает, скольких играющих удалось </a:t>
            </a:r>
            <a:r>
              <a:rPr lang="ru-RU" dirty="0" smtClean="0"/>
              <a:t>заморозить</a:t>
            </a:r>
            <a:r>
              <a:rPr lang="ru-RU" dirty="0"/>
              <a:t>.</a:t>
            </a:r>
          </a:p>
          <a:p>
            <a:r>
              <a:rPr lang="ru-RU" dirty="0"/>
              <a:t>При повторе игры выбирается новый Мороз, и уже он салит игроков.  В конце подводятся </a:t>
            </a:r>
            <a:r>
              <a:rPr lang="ru-RU" dirty="0" smtClean="0"/>
              <a:t>итоги - какой </a:t>
            </a:r>
            <a:r>
              <a:rPr lang="ru-RU" dirty="0"/>
              <a:t>Мороз (старый или новый игрок) больше заморозил.</a:t>
            </a:r>
          </a:p>
          <a:p>
            <a:pPr marL="0" indent="0">
              <a:buNone/>
            </a:pPr>
            <a:r>
              <a:rPr lang="ru-RU" dirty="0"/>
              <a:t> </a:t>
            </a:r>
          </a:p>
          <a:p>
            <a:pPr marL="0" indent="0">
              <a:buNone/>
            </a:pPr>
            <a:r>
              <a:rPr lang="ru-RU" b="1" i="1" dirty="0">
                <a:solidFill>
                  <a:srgbClr val="FF0000"/>
                </a:solidFill>
              </a:rPr>
              <a:t>Возможен вариант. Правила те  же, но играют два Мороза:</a:t>
            </a:r>
          </a:p>
          <a:p>
            <a:pPr marL="0" indent="0">
              <a:buNone/>
            </a:pPr>
            <a:r>
              <a:rPr lang="ru-RU" b="1" dirty="0" smtClean="0"/>
              <a:t>Мороз </a:t>
            </a:r>
            <a:r>
              <a:rPr lang="ru-RU" b="1" dirty="0"/>
              <a:t>Красный нос и Мороз Синий нос.</a:t>
            </a:r>
          </a:p>
          <a:p>
            <a:pPr marL="0" indent="0">
              <a:buNone/>
            </a:pPr>
            <a:r>
              <a:rPr lang="ru-RU" b="1" dirty="0"/>
              <a:t>Оба   Мороза (вместе)</a:t>
            </a:r>
          </a:p>
          <a:p>
            <a:pPr marL="0" indent="0">
              <a:buNone/>
            </a:pPr>
            <a:r>
              <a:rPr lang="ru-RU" b="1" dirty="0"/>
              <a:t>Мы два брата молодые,</a:t>
            </a:r>
          </a:p>
          <a:p>
            <a:pPr marL="0" indent="0">
              <a:buNone/>
            </a:pPr>
            <a:r>
              <a:rPr lang="ru-RU" b="1" dirty="0"/>
              <a:t>Два Мороза удалые,</a:t>
            </a:r>
          </a:p>
          <a:p>
            <a:pPr marL="0" indent="0">
              <a:buNone/>
            </a:pPr>
            <a:r>
              <a:rPr lang="ru-RU" b="1" dirty="0"/>
              <a:t>Я — Мороз Красный нос,</a:t>
            </a:r>
          </a:p>
          <a:p>
            <a:pPr marL="0" indent="0">
              <a:buNone/>
            </a:pPr>
            <a:r>
              <a:rPr lang="ru-RU" b="1" dirty="0"/>
              <a:t>Я — Мороз Синий нос.</a:t>
            </a:r>
          </a:p>
          <a:p>
            <a:pPr marL="0" indent="0">
              <a:buNone/>
            </a:pPr>
            <a:r>
              <a:rPr lang="ru-RU" b="1" dirty="0"/>
              <a:t>Кто из вас решится</a:t>
            </a:r>
          </a:p>
          <a:p>
            <a:pPr marL="0" indent="0">
              <a:buNone/>
            </a:pPr>
            <a:r>
              <a:rPr lang="ru-RU" b="1" dirty="0"/>
              <a:t>В путь-дороженьку пуститься?</a:t>
            </a:r>
          </a:p>
          <a:p>
            <a:pPr marL="0" indent="0" algn="ctr">
              <a:buNone/>
            </a:pPr>
            <a:r>
              <a:rPr lang="ru-RU" b="1" i="1" dirty="0"/>
              <a:t>Дети:</a:t>
            </a:r>
          </a:p>
          <a:p>
            <a:pPr marL="0" indent="0">
              <a:buNone/>
            </a:pPr>
            <a:r>
              <a:rPr lang="ru-RU" b="1" dirty="0"/>
              <a:t>Не боимся мы угроз</a:t>
            </a:r>
          </a:p>
          <a:p>
            <a:pPr marL="0" indent="0">
              <a:buNone/>
            </a:pPr>
            <a:r>
              <a:rPr lang="ru-RU" b="1" dirty="0"/>
              <a:t>И не страшен нам мороз</a:t>
            </a:r>
            <a:r>
              <a:rPr lang="ru-RU" dirty="0"/>
              <a:t>.</a:t>
            </a:r>
          </a:p>
          <a:p>
            <a:r>
              <a:rPr lang="ru-RU" dirty="0"/>
              <a:t>Играющие перебегают из </a:t>
            </a:r>
            <a:r>
              <a:rPr lang="ru-RU" dirty="0" smtClean="0"/>
              <a:t>одного </a:t>
            </a:r>
            <a:r>
              <a:rPr lang="ru-RU" dirty="0"/>
              <a:t>в другой дом, но теперь два Мороза стараются их заморозить. Они подсчитывают, сколько </a:t>
            </a:r>
            <a:r>
              <a:rPr lang="ru-RU" dirty="0" smtClean="0"/>
              <a:t>играющих </a:t>
            </a:r>
            <a:r>
              <a:rPr lang="ru-RU" dirty="0"/>
              <a:t>удалось </a:t>
            </a:r>
            <a:r>
              <a:rPr lang="ru-RU" dirty="0" smtClean="0"/>
              <a:t>поймать. В </a:t>
            </a:r>
            <a:r>
              <a:rPr lang="ru-RU" dirty="0"/>
              <a:t>конце игры выясняется, какая пара Морозов заморозила больше играющих.</a:t>
            </a:r>
          </a:p>
          <a:p>
            <a:pPr marL="0" indent="0">
              <a:buNone/>
            </a:pPr>
            <a:r>
              <a:rPr lang="ru-RU" dirty="0"/>
              <a:t> </a:t>
            </a:r>
          </a:p>
          <a:p>
            <a:endParaRPr lang="ru-RU" dirty="0"/>
          </a:p>
        </p:txBody>
      </p:sp>
    </p:spTree>
    <p:extLst>
      <p:ext uri="{BB962C8B-B14F-4D97-AF65-F5344CB8AC3E}">
        <p14:creationId xmlns="" xmlns:p14="http://schemas.microsoft.com/office/powerpoint/2010/main" val="5588793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Быстрые упряжки</a:t>
            </a:r>
          </a:p>
        </p:txBody>
      </p:sp>
      <p:sp>
        <p:nvSpPr>
          <p:cNvPr id="3" name="Объект 2"/>
          <p:cNvSpPr>
            <a:spLocks noGrp="1"/>
          </p:cNvSpPr>
          <p:nvPr>
            <p:ph idx="1"/>
          </p:nvPr>
        </p:nvSpPr>
        <p:spPr/>
        <p:txBody>
          <a:bodyPr/>
          <a:lstStyle/>
          <a:p>
            <a:r>
              <a:rPr lang="ru-RU" dirty="0"/>
              <a:t>На линии старта дети </a:t>
            </a:r>
            <a:r>
              <a:rPr lang="ru-RU" dirty="0" smtClean="0"/>
              <a:t>выстраиваются </a:t>
            </a:r>
            <a:r>
              <a:rPr lang="ru-RU" dirty="0"/>
              <a:t>по трое у одних </a:t>
            </a:r>
            <a:r>
              <a:rPr lang="ru-RU" dirty="0" smtClean="0"/>
              <a:t>санок</a:t>
            </a:r>
            <a:r>
              <a:rPr lang="ru-RU" dirty="0"/>
              <a:t>. По команде </a:t>
            </a:r>
            <a:r>
              <a:rPr lang="ru-RU" b="1" dirty="0"/>
              <a:t>«Старт!» </a:t>
            </a:r>
            <a:r>
              <a:rPr lang="ru-RU" dirty="0"/>
              <a:t>один садится на санки, а двое </a:t>
            </a:r>
            <a:r>
              <a:rPr lang="ru-RU" dirty="0" smtClean="0"/>
              <a:t>берутся </a:t>
            </a:r>
            <a:r>
              <a:rPr lang="ru-RU" dirty="0"/>
              <a:t>за веревочку и везут его до финиша. Побеждает упряжка, быстрее добравшаяся до </a:t>
            </a:r>
            <a:r>
              <a:rPr lang="ru-RU" dirty="0" smtClean="0"/>
              <a:t>финиша</a:t>
            </a:r>
            <a:r>
              <a:rPr lang="ru-RU" dirty="0"/>
              <a:t>.</a:t>
            </a:r>
          </a:p>
          <a:p>
            <a:r>
              <a:rPr lang="ru-RU" dirty="0"/>
              <a:t>Игру можно повторить </a:t>
            </a:r>
            <a:r>
              <a:rPr lang="ru-RU" dirty="0" smtClean="0"/>
              <a:t>несколько </a:t>
            </a:r>
            <a:r>
              <a:rPr lang="ru-RU" dirty="0"/>
              <a:t>раз, при повторении дети меняются ролями.</a:t>
            </a:r>
          </a:p>
          <a:p>
            <a:endParaRPr lang="ru-RU" dirty="0"/>
          </a:p>
        </p:txBody>
      </p:sp>
    </p:spTree>
    <p:extLst>
      <p:ext uri="{BB962C8B-B14F-4D97-AF65-F5344CB8AC3E}">
        <p14:creationId xmlns="" xmlns:p14="http://schemas.microsoft.com/office/powerpoint/2010/main" val="11805798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Кто к нам в гости приходил?</a:t>
            </a:r>
          </a:p>
        </p:txBody>
      </p:sp>
      <p:sp>
        <p:nvSpPr>
          <p:cNvPr id="3" name="Объект 2"/>
          <p:cNvSpPr>
            <a:spLocks noGrp="1"/>
          </p:cNvSpPr>
          <p:nvPr>
            <p:ph idx="1"/>
          </p:nvPr>
        </p:nvSpPr>
        <p:spPr/>
        <p:txBody>
          <a:bodyPr>
            <a:normAutofit lnSpcReduction="10000"/>
          </a:bodyPr>
          <a:lstStyle/>
          <a:p>
            <a:r>
              <a:rPr lang="ru-RU" dirty="0"/>
              <a:t>«Кто к нам в гости </a:t>
            </a:r>
            <a:r>
              <a:rPr lang="ru-RU" dirty="0" smtClean="0"/>
              <a:t>приходил</a:t>
            </a:r>
            <a:r>
              <a:rPr lang="ru-RU" dirty="0"/>
              <a:t>?» — спрашивает взрослый у </a:t>
            </a:r>
            <a:r>
              <a:rPr lang="ru-RU" dirty="0" smtClean="0"/>
              <a:t>детей, </a:t>
            </a:r>
            <a:r>
              <a:rPr lang="ru-RU" dirty="0"/>
              <a:t>увидев на снегу </a:t>
            </a:r>
            <a:r>
              <a:rPr lang="ru-RU" dirty="0" smtClean="0"/>
              <a:t>следы </a:t>
            </a:r>
            <a:r>
              <a:rPr lang="ru-RU" dirty="0"/>
              <a:t>(собаки, зайца, кошки, птиц).</a:t>
            </a:r>
          </a:p>
          <a:p>
            <a:r>
              <a:rPr lang="ru-RU" dirty="0"/>
              <a:t>Дети внимательно </a:t>
            </a:r>
            <a:r>
              <a:rPr lang="ru-RU" dirty="0" smtClean="0"/>
              <a:t>рассматривают </a:t>
            </a:r>
            <a:r>
              <a:rPr lang="ru-RU" dirty="0"/>
              <a:t>следы и определяют, кому они принадлежат. После этого малыши воспроизводят характерные движения, звуки, повадки этого животного или птицы (лают, мычат, </a:t>
            </a:r>
            <a:r>
              <a:rPr lang="ru-RU" dirty="0" smtClean="0"/>
              <a:t>кукарекают </a:t>
            </a:r>
            <a:r>
              <a:rPr lang="ru-RU" dirty="0"/>
              <a:t>и т.д.).</a:t>
            </a:r>
          </a:p>
          <a:p>
            <a:r>
              <a:rPr lang="ru-RU" dirty="0"/>
              <a:t> </a:t>
            </a:r>
          </a:p>
          <a:p>
            <a:endParaRPr lang="ru-RU" dirty="0"/>
          </a:p>
        </p:txBody>
      </p:sp>
    </p:spTree>
    <p:extLst>
      <p:ext uri="{BB962C8B-B14F-4D97-AF65-F5344CB8AC3E}">
        <p14:creationId xmlns="" xmlns:p14="http://schemas.microsoft.com/office/powerpoint/2010/main" val="8187295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Стенка-мишень</a:t>
            </a:r>
          </a:p>
        </p:txBody>
      </p:sp>
      <p:sp>
        <p:nvSpPr>
          <p:cNvPr id="3" name="Объект 2"/>
          <p:cNvSpPr>
            <a:spLocks noGrp="1"/>
          </p:cNvSpPr>
          <p:nvPr>
            <p:ph idx="1"/>
          </p:nvPr>
        </p:nvSpPr>
        <p:spPr/>
        <p:txBody>
          <a:bodyPr>
            <a:normAutofit fontScale="92500" lnSpcReduction="20000"/>
          </a:bodyPr>
          <a:lstStyle/>
          <a:p>
            <a:r>
              <a:rPr lang="ru-RU" dirty="0"/>
              <a:t>Дети играют группами по несколько человек, каждый </a:t>
            </a:r>
            <a:r>
              <a:rPr lang="ru-RU" dirty="0" smtClean="0"/>
              <a:t>готовит </a:t>
            </a:r>
            <a:r>
              <a:rPr lang="ru-RU" dirty="0"/>
              <a:t>для себя по 5 снежков.</a:t>
            </a:r>
          </a:p>
          <a:p>
            <a:r>
              <a:rPr lang="ru-RU" dirty="0"/>
              <a:t>На снежной стенке рисуется цветной круг диаметром 75 см. Ребята становятся на </a:t>
            </a:r>
            <a:r>
              <a:rPr lang="ru-RU" dirty="0" smtClean="0"/>
              <a:t>расстоянии </a:t>
            </a:r>
            <a:r>
              <a:rPr lang="ru-RU" dirty="0"/>
              <a:t>6 шагов от стенки-мишени и начинают по очереди метать снежки в цель.</a:t>
            </a:r>
          </a:p>
          <a:p>
            <a:r>
              <a:rPr lang="ru-RU" dirty="0"/>
              <a:t>Методические указания для педагогов: вместо нарисованной мишени в стене могут быть </a:t>
            </a:r>
            <a:r>
              <a:rPr lang="ru-RU" dirty="0" err="1"/>
              <a:t>сде</a:t>
            </a:r>
            <a:r>
              <a:rPr lang="ru-RU" dirty="0"/>
              <a:t>-ланы отверстия, в которые </a:t>
            </a:r>
            <a:r>
              <a:rPr lang="ru-RU" dirty="0" smtClean="0"/>
              <a:t>нужно </a:t>
            </a:r>
            <a:r>
              <a:rPr lang="ru-RU" dirty="0"/>
              <a:t>попасть, любой формы — круглые, квадратные, </a:t>
            </a:r>
            <a:r>
              <a:rPr lang="ru-RU" dirty="0" smtClean="0"/>
              <a:t>треугольные </a:t>
            </a:r>
            <a:r>
              <a:rPr lang="ru-RU" dirty="0"/>
              <a:t>и т.п.</a:t>
            </a:r>
          </a:p>
          <a:p>
            <a:endParaRPr lang="ru-RU" dirty="0"/>
          </a:p>
        </p:txBody>
      </p:sp>
    </p:spTree>
    <p:extLst>
      <p:ext uri="{BB962C8B-B14F-4D97-AF65-F5344CB8AC3E}">
        <p14:creationId xmlns="" xmlns:p14="http://schemas.microsoft.com/office/powerpoint/2010/main" val="41683710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Зайка беленький сидит</a:t>
            </a:r>
          </a:p>
        </p:txBody>
      </p:sp>
      <p:sp>
        <p:nvSpPr>
          <p:cNvPr id="3" name="Объект 2"/>
          <p:cNvSpPr>
            <a:spLocks noGrp="1"/>
          </p:cNvSpPr>
          <p:nvPr>
            <p:ph idx="1"/>
          </p:nvPr>
        </p:nvSpPr>
        <p:spPr/>
        <p:txBody>
          <a:bodyPr>
            <a:normAutofit fontScale="47500" lnSpcReduction="20000"/>
          </a:bodyPr>
          <a:lstStyle/>
          <a:p>
            <a:r>
              <a:rPr lang="ru-RU" dirty="0"/>
              <a:t>(Дети, имитируя зайчиков, </a:t>
            </a:r>
            <a:r>
              <a:rPr lang="ru-RU" dirty="0" smtClean="0"/>
              <a:t>бегают</a:t>
            </a:r>
            <a:r>
              <a:rPr lang="ru-RU" dirty="0"/>
              <a:t>, веселятся на полянке (</a:t>
            </a:r>
            <a:r>
              <a:rPr lang="ru-RU" dirty="0" smtClean="0"/>
              <a:t>площадке</a:t>
            </a:r>
            <a:r>
              <a:rPr lang="ru-RU" dirty="0"/>
              <a:t>), приседают)</a:t>
            </a:r>
          </a:p>
          <a:p>
            <a:pPr marL="0" indent="0">
              <a:buNone/>
            </a:pPr>
            <a:r>
              <a:rPr lang="ru-RU" b="1" i="1" dirty="0"/>
              <a:t>Взрослый:</a:t>
            </a:r>
          </a:p>
          <a:p>
            <a:pPr marL="0" indent="0">
              <a:buNone/>
            </a:pPr>
            <a:r>
              <a:rPr lang="ru-RU" b="1" dirty="0"/>
              <a:t>Зайка беленький сидит</a:t>
            </a:r>
          </a:p>
          <a:p>
            <a:pPr marL="0" indent="0">
              <a:buNone/>
            </a:pPr>
            <a:r>
              <a:rPr lang="ru-RU" b="1" dirty="0"/>
              <a:t>И ушами шевелит.</a:t>
            </a:r>
          </a:p>
          <a:p>
            <a:pPr marL="0" indent="0">
              <a:buNone/>
            </a:pPr>
            <a:r>
              <a:rPr lang="ru-RU" b="1" dirty="0"/>
              <a:t>Вот так, вот так.</a:t>
            </a:r>
          </a:p>
          <a:p>
            <a:pPr marL="0" indent="0">
              <a:buNone/>
            </a:pPr>
            <a:r>
              <a:rPr lang="ru-RU" b="1" dirty="0"/>
              <a:t>Он ушами шевелит.</a:t>
            </a:r>
          </a:p>
          <a:p>
            <a:pPr marL="0" indent="0">
              <a:buNone/>
            </a:pPr>
            <a:r>
              <a:rPr lang="ru-RU" i="1" dirty="0"/>
              <a:t>(Дети поднимают руки к голове  и шевелят руками  - «ушами»)</a:t>
            </a:r>
          </a:p>
          <a:p>
            <a:pPr marL="0" indent="0">
              <a:buNone/>
            </a:pPr>
            <a:r>
              <a:rPr lang="ru-RU" b="1" dirty="0"/>
              <a:t>Зайке холодно сидеть,</a:t>
            </a:r>
          </a:p>
          <a:p>
            <a:pPr marL="0" indent="0">
              <a:buNone/>
            </a:pPr>
            <a:r>
              <a:rPr lang="ru-RU" b="1" dirty="0" smtClean="0"/>
              <a:t>Надо </a:t>
            </a:r>
            <a:r>
              <a:rPr lang="ru-RU" b="1" dirty="0"/>
              <a:t>лапочки погреть.</a:t>
            </a:r>
          </a:p>
          <a:p>
            <a:pPr marL="0" indent="0">
              <a:buNone/>
            </a:pPr>
            <a:r>
              <a:rPr lang="ru-RU" b="1" dirty="0"/>
              <a:t>Хлоп-хлоп, хлоп-хлоп,</a:t>
            </a:r>
          </a:p>
          <a:p>
            <a:pPr marL="0" indent="0">
              <a:buNone/>
            </a:pPr>
            <a:r>
              <a:rPr lang="ru-RU" b="1" dirty="0"/>
              <a:t>Надо лапочки погреть.</a:t>
            </a:r>
          </a:p>
          <a:p>
            <a:pPr marL="0" indent="0">
              <a:buNone/>
            </a:pPr>
            <a:r>
              <a:rPr lang="ru-RU" i="1" dirty="0"/>
              <a:t>(Дети встают, хлопают в ладоши)</a:t>
            </a:r>
          </a:p>
          <a:p>
            <a:pPr marL="0" indent="0">
              <a:buNone/>
            </a:pPr>
            <a:r>
              <a:rPr lang="ru-RU" b="1" dirty="0"/>
              <a:t>Зайке холодно стоять,</a:t>
            </a:r>
          </a:p>
          <a:p>
            <a:pPr marL="0" indent="0">
              <a:buNone/>
            </a:pPr>
            <a:r>
              <a:rPr lang="ru-RU" b="1" dirty="0"/>
              <a:t>Надо зайке поскакать.</a:t>
            </a:r>
          </a:p>
          <a:p>
            <a:pPr marL="0" indent="0">
              <a:buNone/>
            </a:pPr>
            <a:r>
              <a:rPr lang="ru-RU" b="1" dirty="0"/>
              <a:t>Скок-скок, скок-скок,</a:t>
            </a:r>
          </a:p>
          <a:p>
            <a:pPr marL="0" indent="0">
              <a:buNone/>
            </a:pPr>
            <a:r>
              <a:rPr lang="ru-RU" b="1" dirty="0"/>
              <a:t>Надо зайке поскакать</a:t>
            </a:r>
            <a:r>
              <a:rPr lang="ru-RU" dirty="0"/>
              <a:t>.</a:t>
            </a:r>
          </a:p>
          <a:p>
            <a:pPr marL="0" indent="0">
              <a:buNone/>
            </a:pPr>
            <a:r>
              <a:rPr lang="ru-RU" i="1" dirty="0"/>
              <a:t>(Дети подпрыгивают на двух </a:t>
            </a:r>
            <a:r>
              <a:rPr lang="ru-RU" i="1" dirty="0" smtClean="0"/>
              <a:t>ногах </a:t>
            </a:r>
            <a:r>
              <a:rPr lang="ru-RU" i="1" dirty="0"/>
              <a:t>на месте).</a:t>
            </a:r>
          </a:p>
          <a:p>
            <a:pPr marL="0" indent="0">
              <a:buNone/>
            </a:pPr>
            <a:r>
              <a:rPr lang="ru-RU" b="1" dirty="0"/>
              <a:t>Мишка зайку испугал. Зайка прыг... и ускакал.</a:t>
            </a:r>
          </a:p>
          <a:p>
            <a:pPr marL="0" indent="0">
              <a:buNone/>
            </a:pPr>
            <a:r>
              <a:rPr lang="ru-RU" i="1" dirty="0"/>
              <a:t>Взрослый изображает медведя и пугает детей, они разбегаются по площадке.</a:t>
            </a:r>
          </a:p>
          <a:p>
            <a:endParaRPr lang="ru-RU" dirty="0"/>
          </a:p>
        </p:txBody>
      </p:sp>
    </p:spTree>
    <p:extLst>
      <p:ext uri="{BB962C8B-B14F-4D97-AF65-F5344CB8AC3E}">
        <p14:creationId xmlns="" xmlns:p14="http://schemas.microsoft.com/office/powerpoint/2010/main" val="17821229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Лиса в курятнике</a:t>
            </a:r>
          </a:p>
        </p:txBody>
      </p:sp>
      <p:sp>
        <p:nvSpPr>
          <p:cNvPr id="3" name="Объект 2"/>
          <p:cNvSpPr>
            <a:spLocks noGrp="1"/>
          </p:cNvSpPr>
          <p:nvPr>
            <p:ph idx="1"/>
          </p:nvPr>
        </p:nvSpPr>
        <p:spPr/>
        <p:txBody>
          <a:bodyPr>
            <a:normAutofit fontScale="85000" lnSpcReduction="10000"/>
          </a:bodyPr>
          <a:lstStyle/>
          <a:p>
            <a:r>
              <a:rPr lang="ru-RU" dirty="0"/>
              <a:t>С помощью считалки </a:t>
            </a:r>
            <a:r>
              <a:rPr lang="ru-RU" dirty="0" smtClean="0"/>
              <a:t>выбирается </a:t>
            </a:r>
            <a:r>
              <a:rPr lang="ru-RU" dirty="0"/>
              <a:t>лиса (ведущий). </a:t>
            </a:r>
            <a:r>
              <a:rPr lang="ru-RU" dirty="0" smtClean="0"/>
              <a:t>Остальные </a:t>
            </a:r>
            <a:r>
              <a:rPr lang="ru-RU" dirty="0"/>
              <a:t>дети — куры.</a:t>
            </a:r>
          </a:p>
          <a:p>
            <a:r>
              <a:rPr lang="ru-RU" dirty="0"/>
              <a:t>Дети взбираются на снежный вал и присаживаются (куры сидят на насесте). На </a:t>
            </a:r>
            <a:r>
              <a:rPr lang="ru-RU" dirty="0" smtClean="0"/>
              <a:t>противоположной </a:t>
            </a:r>
            <a:r>
              <a:rPr lang="ru-RU" dirty="0"/>
              <a:t>стороне площадки сидит лиса.</a:t>
            </a:r>
          </a:p>
          <a:p>
            <a:r>
              <a:rPr lang="ru-RU" dirty="0"/>
              <a:t>Куры гуляют по двору, </a:t>
            </a:r>
            <a:r>
              <a:rPr lang="ru-RU" dirty="0" smtClean="0"/>
              <a:t>хлопают </a:t>
            </a:r>
            <a:r>
              <a:rPr lang="ru-RU" dirty="0"/>
              <a:t>крыльями, клюют зерна, </a:t>
            </a:r>
            <a:r>
              <a:rPr lang="ru-RU" dirty="0" smtClean="0"/>
              <a:t>кудахчут</a:t>
            </a:r>
            <a:r>
              <a:rPr lang="ru-RU" dirty="0"/>
              <a:t>. По сигналу взрослого «Лиса!» куры разбегаются, </a:t>
            </a:r>
            <a:r>
              <a:rPr lang="ru-RU" dirty="0" smtClean="0"/>
              <a:t>стараются </a:t>
            </a:r>
            <a:r>
              <a:rPr lang="ru-RU" dirty="0"/>
              <a:t>взлететь на насест (</a:t>
            </a:r>
            <a:r>
              <a:rPr lang="ru-RU" dirty="0" smtClean="0"/>
              <a:t>взобраться </a:t>
            </a:r>
            <a:r>
              <a:rPr lang="ru-RU" dirty="0"/>
              <a:t>на снежный вал). Лиса салит курицу, которая не </a:t>
            </a:r>
            <a:r>
              <a:rPr lang="ru-RU" dirty="0" smtClean="0"/>
              <a:t>успела </a:t>
            </a:r>
            <a:r>
              <a:rPr lang="ru-RU" dirty="0"/>
              <a:t>сесть на насест.</a:t>
            </a:r>
          </a:p>
          <a:p>
            <a:r>
              <a:rPr lang="ru-RU" dirty="0"/>
              <a:t> </a:t>
            </a:r>
          </a:p>
          <a:p>
            <a:endParaRPr lang="ru-RU" dirty="0"/>
          </a:p>
        </p:txBody>
      </p:sp>
    </p:spTree>
    <p:extLst>
      <p:ext uri="{BB962C8B-B14F-4D97-AF65-F5344CB8AC3E}">
        <p14:creationId xmlns="" xmlns:p14="http://schemas.microsoft.com/office/powerpoint/2010/main" val="11849427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Снежинки и ветер</a:t>
            </a:r>
          </a:p>
        </p:txBody>
      </p:sp>
      <p:sp>
        <p:nvSpPr>
          <p:cNvPr id="3" name="Объект 2"/>
          <p:cNvSpPr>
            <a:spLocks noGrp="1"/>
          </p:cNvSpPr>
          <p:nvPr>
            <p:ph idx="1"/>
          </p:nvPr>
        </p:nvSpPr>
        <p:spPr/>
        <p:txBody>
          <a:bodyPr/>
          <a:lstStyle/>
          <a:p>
            <a:r>
              <a:rPr lang="ru-RU" dirty="0"/>
              <a:t>В этой игре дети будут снежинками.   Они  собираются  в кружок и берутся за руки. По сигналу взрослого </a:t>
            </a:r>
            <a:r>
              <a:rPr lang="ru-RU" b="1" dirty="0"/>
              <a:t>«Ветер задул сильный, сильный. Разлетайтесь, снежинки!» </a:t>
            </a:r>
            <a:r>
              <a:rPr lang="ru-RU" dirty="0"/>
              <a:t>дети разбегаются в разные стороны, расставляют руки  в стороны, покачиваются, кружатся. По сигналу </a:t>
            </a:r>
            <a:r>
              <a:rPr lang="ru-RU" b="1" dirty="0"/>
              <a:t>«Ветер стих! Возвращайтесь, снежинки, в кружок!» </a:t>
            </a:r>
            <a:r>
              <a:rPr lang="ru-RU" dirty="0"/>
              <a:t>— собираются в </a:t>
            </a:r>
            <a:r>
              <a:rPr lang="ru-RU" dirty="0" smtClean="0"/>
              <a:t>кружок </a:t>
            </a:r>
            <a:r>
              <a:rPr lang="ru-RU" dirty="0"/>
              <a:t>и берутся за руки.</a:t>
            </a:r>
          </a:p>
        </p:txBody>
      </p:sp>
    </p:spTree>
    <p:extLst>
      <p:ext uri="{BB962C8B-B14F-4D97-AF65-F5344CB8AC3E}">
        <p14:creationId xmlns="" xmlns:p14="http://schemas.microsoft.com/office/powerpoint/2010/main" val="22058750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МОРОЗ</a:t>
            </a:r>
            <a:endParaRPr lang="ru-RU" b="1" dirty="0">
              <a:solidFill>
                <a:srgbClr val="0070C0"/>
              </a:solidFill>
            </a:endParaRPr>
          </a:p>
        </p:txBody>
      </p:sp>
      <p:sp>
        <p:nvSpPr>
          <p:cNvPr id="3" name="Объект 2"/>
          <p:cNvSpPr>
            <a:spLocks noGrp="1"/>
          </p:cNvSpPr>
          <p:nvPr>
            <p:ph idx="1"/>
          </p:nvPr>
        </p:nvSpPr>
        <p:spPr/>
        <p:txBody>
          <a:bodyPr>
            <a:normAutofit fontScale="70000" lnSpcReduction="20000"/>
          </a:bodyPr>
          <a:lstStyle/>
          <a:p>
            <a:r>
              <a:rPr lang="ru-RU" dirty="0"/>
              <a:t>С помощью считалки выбирается Дед </a:t>
            </a:r>
            <a:r>
              <a:rPr lang="ru-RU" dirty="0" smtClean="0"/>
              <a:t>Мороз</a:t>
            </a:r>
            <a:r>
              <a:rPr lang="ru-RU" dirty="0"/>
              <a:t>.</a:t>
            </a:r>
          </a:p>
          <a:p>
            <a:pPr marL="0" indent="0">
              <a:buNone/>
            </a:pPr>
            <a:r>
              <a:rPr lang="ru-RU" b="1" dirty="0"/>
              <a:t>Ты зеленый, ты красный,</a:t>
            </a:r>
          </a:p>
          <a:p>
            <a:pPr marL="0" indent="0">
              <a:buNone/>
            </a:pPr>
            <a:r>
              <a:rPr lang="ru-RU" b="1" dirty="0"/>
              <a:t>Ты в шубе, ты в кушаке,</a:t>
            </a:r>
          </a:p>
          <a:p>
            <a:pPr marL="0" indent="0">
              <a:buNone/>
            </a:pPr>
            <a:r>
              <a:rPr lang="ru-RU" b="1" dirty="0"/>
              <a:t>У тебя синий нос,</a:t>
            </a:r>
          </a:p>
          <a:p>
            <a:pPr marL="0" indent="0">
              <a:buNone/>
            </a:pPr>
            <a:r>
              <a:rPr lang="ru-RU" b="1" dirty="0"/>
              <a:t>Это ты, Дед Мороз!</a:t>
            </a:r>
          </a:p>
          <a:p>
            <a:pPr marL="0" indent="0">
              <a:buNone/>
            </a:pPr>
            <a:r>
              <a:rPr lang="ru-RU" b="1" dirty="0"/>
              <a:t> </a:t>
            </a:r>
          </a:p>
          <a:p>
            <a:r>
              <a:rPr lang="ru-RU" dirty="0"/>
              <a:t>Все дети разбегаются, а Дед Мороз старается дотронуться до любого игрока и заморозить его. Замороженный стоит неподвижно в любой позе.</a:t>
            </a:r>
          </a:p>
          <a:p>
            <a:r>
              <a:rPr lang="ru-RU" dirty="0"/>
              <a:t>Правила: разбегаться можно только после окончания считалки. В момент </a:t>
            </a:r>
            <a:r>
              <a:rPr lang="ru-RU" dirty="0" smtClean="0"/>
              <a:t>заморозки </a:t>
            </a:r>
            <a:r>
              <a:rPr lang="ru-RU" dirty="0"/>
              <a:t>можно принять любую позу. </a:t>
            </a:r>
            <a:r>
              <a:rPr lang="ru-RU" dirty="0" smtClean="0"/>
              <a:t>Выигрывает </a:t>
            </a:r>
            <a:r>
              <a:rPr lang="ru-RU" dirty="0"/>
              <a:t>тот, кто ни разу не попался Деду Морозу.</a:t>
            </a:r>
          </a:p>
          <a:p>
            <a:endParaRPr lang="ru-RU" dirty="0"/>
          </a:p>
        </p:txBody>
      </p:sp>
    </p:spTree>
    <p:extLst>
      <p:ext uri="{BB962C8B-B14F-4D97-AF65-F5344CB8AC3E}">
        <p14:creationId xmlns="" xmlns:p14="http://schemas.microsoft.com/office/powerpoint/2010/main" val="27769365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БЕРЕГИСЬ, </a:t>
            </a:r>
            <a:r>
              <a:rPr lang="ru-RU" b="1" dirty="0" smtClean="0">
                <a:solidFill>
                  <a:srgbClr val="0070C0"/>
                </a:solidFill>
              </a:rPr>
              <a:t>ЗАМОРОЖУ</a:t>
            </a:r>
            <a:endParaRPr lang="ru-RU" b="1" dirty="0">
              <a:solidFill>
                <a:srgbClr val="0070C0"/>
              </a:solidFill>
            </a:endParaRPr>
          </a:p>
        </p:txBody>
      </p:sp>
      <p:sp>
        <p:nvSpPr>
          <p:cNvPr id="3" name="Объект 2"/>
          <p:cNvSpPr>
            <a:spLocks noGrp="1"/>
          </p:cNvSpPr>
          <p:nvPr>
            <p:ph idx="1"/>
          </p:nvPr>
        </p:nvSpPr>
        <p:spPr/>
        <p:txBody>
          <a:bodyPr/>
          <a:lstStyle/>
          <a:p>
            <a:r>
              <a:rPr lang="ru-RU" dirty="0"/>
              <a:t> Все играющие собираются на одной стороне площадки, взрослый с ними. </a:t>
            </a:r>
            <a:r>
              <a:rPr lang="ru-RU" b="1" dirty="0"/>
              <a:t>«Убегайте, берегитесь, догоню и заморожу»,</a:t>
            </a:r>
            <a:r>
              <a:rPr lang="ru-RU" dirty="0"/>
              <a:t>- говорит он. Дети бегут к противоположной стороне площадки, чтобы спрятаться в «доме».</a:t>
            </a:r>
          </a:p>
        </p:txBody>
      </p:sp>
    </p:spTree>
    <p:extLst>
      <p:ext uri="{BB962C8B-B14F-4D97-AF65-F5344CB8AC3E}">
        <p14:creationId xmlns="" xmlns:p14="http://schemas.microsoft.com/office/powerpoint/2010/main" val="2579288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У кого мяч</a:t>
            </a:r>
          </a:p>
        </p:txBody>
      </p:sp>
      <p:sp>
        <p:nvSpPr>
          <p:cNvPr id="3" name="Объект 2"/>
          <p:cNvSpPr>
            <a:spLocks noGrp="1"/>
          </p:cNvSpPr>
          <p:nvPr>
            <p:ph idx="1"/>
          </p:nvPr>
        </p:nvSpPr>
        <p:spPr/>
        <p:txBody>
          <a:bodyPr>
            <a:normAutofit fontScale="92500" lnSpcReduction="10000"/>
          </a:bodyPr>
          <a:lstStyle/>
          <a:p>
            <a:r>
              <a:rPr lang="ru-RU" b="1" i="1" dirty="0"/>
              <a:t>Цели:</a:t>
            </a:r>
            <a:r>
              <a:rPr lang="ru-RU" dirty="0"/>
              <a:t> учить держать спину ровно, укреплять мышцы спины, упражнять передачу мяча.</a:t>
            </a:r>
          </a:p>
          <a:p>
            <a:r>
              <a:rPr lang="ru-RU" dirty="0"/>
              <a:t>Дети образуют круг. Выбирают водящего (становится в центр круга), остальные плотно придвигаются друг к другу. Дети передают мяч по кругу за спиной. Водящий старается угадать, у кого мяч, он произносит «Руки!» и тот, к кому обращаются, должен показать обе руки ладонями вверх. Если водящий угадал, он берет мяч и становится в круг.</a:t>
            </a:r>
          </a:p>
          <a:p>
            <a:endParaRPr lang="ru-RU" dirty="0"/>
          </a:p>
        </p:txBody>
      </p:sp>
    </p:spTree>
    <p:extLst>
      <p:ext uri="{BB962C8B-B14F-4D97-AF65-F5344CB8AC3E}">
        <p14:creationId xmlns="" xmlns:p14="http://schemas.microsoft.com/office/powerpoint/2010/main" val="33442410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ЗИМА </a:t>
            </a:r>
            <a:r>
              <a:rPr lang="ru-RU" b="1" dirty="0" smtClean="0">
                <a:solidFill>
                  <a:srgbClr val="0070C0"/>
                </a:solidFill>
              </a:rPr>
              <a:t>ПРИШЛА</a:t>
            </a:r>
            <a:endParaRPr lang="ru-RU" b="1" dirty="0">
              <a:solidFill>
                <a:srgbClr val="0070C0"/>
              </a:solidFill>
            </a:endParaRPr>
          </a:p>
        </p:txBody>
      </p:sp>
      <p:sp>
        <p:nvSpPr>
          <p:cNvPr id="3" name="Объект 2"/>
          <p:cNvSpPr>
            <a:spLocks noGrp="1"/>
          </p:cNvSpPr>
          <p:nvPr>
            <p:ph idx="1"/>
          </p:nvPr>
        </p:nvSpPr>
        <p:spPr/>
        <p:txBody>
          <a:bodyPr/>
          <a:lstStyle/>
          <a:p>
            <a:r>
              <a:rPr lang="ru-RU" dirty="0"/>
              <a:t> Дети разбегаются по площадке и прячутся, присаживаясь на корточки за снежными валами, горкой, </a:t>
            </a:r>
            <a:r>
              <a:rPr lang="ru-RU" dirty="0" smtClean="0"/>
              <a:t>снеговиком </a:t>
            </a:r>
            <a:r>
              <a:rPr lang="ru-RU" dirty="0"/>
              <a:t>и т. п. Взрослый говорит: </a:t>
            </a:r>
            <a:r>
              <a:rPr lang="ru-RU" b="1" dirty="0"/>
              <a:t>«Сегодня тепло, </a:t>
            </a:r>
            <a:r>
              <a:rPr lang="ru-RU" b="1" dirty="0" smtClean="0"/>
              <a:t>солнышко </a:t>
            </a:r>
            <a:r>
              <a:rPr lang="ru-RU" b="1" dirty="0"/>
              <a:t>светит, идите гулять</a:t>
            </a:r>
            <a:r>
              <a:rPr lang="ru-RU" b="1" dirty="0" smtClean="0"/>
              <a:t>!» </a:t>
            </a:r>
            <a:r>
              <a:rPr lang="ru-RU" dirty="0" smtClean="0"/>
              <a:t>Дети </a:t>
            </a:r>
            <a:r>
              <a:rPr lang="ru-RU" dirty="0"/>
              <a:t>выбегают из укрытий и </a:t>
            </a:r>
            <a:r>
              <a:rPr lang="ru-RU" dirty="0" smtClean="0"/>
              <a:t>разбегаются </a:t>
            </a:r>
            <a:r>
              <a:rPr lang="ru-RU" dirty="0"/>
              <a:t>по площадке. На сигнал: </a:t>
            </a:r>
            <a:r>
              <a:rPr lang="ru-RU" b="1" dirty="0"/>
              <a:t>«Зима пришла, холодно! </a:t>
            </a:r>
            <a:r>
              <a:rPr lang="ru-RU" b="1" dirty="0" smtClean="0"/>
              <a:t>Скорей </a:t>
            </a:r>
            <a:r>
              <a:rPr lang="ru-RU" b="1" dirty="0"/>
              <a:t>домой!» </a:t>
            </a:r>
            <a:r>
              <a:rPr lang="ru-RU" dirty="0"/>
              <a:t>— все бегут на свои места и снова прячутся.</a:t>
            </a:r>
          </a:p>
        </p:txBody>
      </p:sp>
    </p:spTree>
    <p:extLst>
      <p:ext uri="{BB962C8B-B14F-4D97-AF65-F5344CB8AC3E}">
        <p14:creationId xmlns="" xmlns:p14="http://schemas.microsoft.com/office/powerpoint/2010/main" val="32906872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СНЕЖИНОЧКИ - </a:t>
            </a:r>
            <a:r>
              <a:rPr lang="ru-RU" b="1" dirty="0" smtClean="0">
                <a:solidFill>
                  <a:srgbClr val="0070C0"/>
                </a:solidFill>
              </a:rPr>
              <a:t>ПУШИНОЧКИ</a:t>
            </a:r>
            <a:endParaRPr lang="ru-RU" b="1" dirty="0">
              <a:solidFill>
                <a:srgbClr val="0070C0"/>
              </a:solidFill>
            </a:endParaRPr>
          </a:p>
        </p:txBody>
      </p:sp>
      <p:sp>
        <p:nvSpPr>
          <p:cNvPr id="3" name="Объект 2"/>
          <p:cNvSpPr>
            <a:spLocks noGrp="1"/>
          </p:cNvSpPr>
          <p:nvPr>
            <p:ph idx="1"/>
          </p:nvPr>
        </p:nvSpPr>
        <p:spPr/>
        <p:txBody>
          <a:bodyPr>
            <a:normAutofit fontScale="62500" lnSpcReduction="20000"/>
          </a:bodyPr>
          <a:lstStyle/>
          <a:p>
            <a:r>
              <a:rPr lang="ru-RU" dirty="0">
                <a:solidFill>
                  <a:srgbClr val="FF0000"/>
                </a:solidFill>
              </a:rPr>
              <a:t>Вариант 1.</a:t>
            </a:r>
            <a:r>
              <a:rPr lang="ru-RU" dirty="0"/>
              <a:t> Дети движутся гурьбой </a:t>
            </a:r>
            <a:r>
              <a:rPr lang="ru-RU" dirty="0" smtClean="0"/>
              <a:t>вокруг </a:t>
            </a:r>
            <a:r>
              <a:rPr lang="ru-RU" dirty="0"/>
              <a:t>снеговика, повертываясь одновременно и вокруг себя. </a:t>
            </a:r>
            <a:r>
              <a:rPr lang="ru-RU" dirty="0" smtClean="0"/>
              <a:t>Через </a:t>
            </a:r>
            <a:r>
              <a:rPr lang="ru-RU" dirty="0"/>
              <a:t>некоторое время направление движения меняется, </a:t>
            </a:r>
            <a:r>
              <a:rPr lang="ru-RU" dirty="0" smtClean="0"/>
              <a:t>хоровод </a:t>
            </a:r>
            <a:r>
              <a:rPr lang="ru-RU" dirty="0"/>
              <a:t>кружится в другую сторону. Взрослый  говорит</a:t>
            </a:r>
            <a:r>
              <a:rPr lang="ru-RU" dirty="0" smtClean="0"/>
              <a:t>:</a:t>
            </a:r>
          </a:p>
          <a:p>
            <a:pPr marL="0" indent="0">
              <a:buNone/>
            </a:pPr>
            <a:r>
              <a:rPr lang="ru-RU" b="1" dirty="0" smtClean="0"/>
              <a:t> </a:t>
            </a:r>
            <a:r>
              <a:rPr lang="ru-RU" b="1" dirty="0"/>
              <a:t>«</a:t>
            </a:r>
            <a:r>
              <a:rPr lang="ru-RU" b="1" dirty="0" err="1" smtClean="0"/>
              <a:t>Снежиночки-пушиночки</a:t>
            </a:r>
            <a:r>
              <a:rPr lang="ru-RU" b="1" dirty="0" smtClean="0"/>
              <a:t> </a:t>
            </a:r>
            <a:r>
              <a:rPr lang="ru-RU" b="1" dirty="0"/>
              <a:t>устали на </a:t>
            </a:r>
            <a:r>
              <a:rPr lang="ru-RU" b="1" dirty="0" smtClean="0"/>
              <a:t>лету,</a:t>
            </a:r>
          </a:p>
          <a:p>
            <a:pPr marL="0" indent="0">
              <a:buNone/>
            </a:pPr>
            <a:r>
              <a:rPr lang="ru-RU" b="1" dirty="0" smtClean="0"/>
              <a:t>кружиться </a:t>
            </a:r>
            <a:r>
              <a:rPr lang="ru-RU" b="1" dirty="0"/>
              <a:t>перестали, </a:t>
            </a:r>
            <a:r>
              <a:rPr lang="ru-RU" b="1" dirty="0" smtClean="0"/>
              <a:t>присели </a:t>
            </a:r>
            <a:r>
              <a:rPr lang="ru-RU" b="1" dirty="0"/>
              <a:t>отдохнуть».</a:t>
            </a:r>
          </a:p>
          <a:p>
            <a:r>
              <a:rPr lang="ru-RU" dirty="0"/>
              <a:t>Играющие останавливаются, приседают. </a:t>
            </a:r>
            <a:r>
              <a:rPr lang="ru-RU" dirty="0" smtClean="0"/>
              <a:t>Отдохнув </a:t>
            </a:r>
            <a:r>
              <a:rPr lang="ru-RU" dirty="0"/>
              <a:t>немного, возобновляют игру.</a:t>
            </a:r>
          </a:p>
          <a:p>
            <a:r>
              <a:rPr lang="ru-RU" dirty="0">
                <a:solidFill>
                  <a:srgbClr val="FF0000"/>
                </a:solidFill>
              </a:rPr>
              <a:t>Вариант 2. </a:t>
            </a:r>
            <a:r>
              <a:rPr lang="ru-RU" dirty="0"/>
              <a:t>Дети свободно распределяются по площадке или залу, руки в стороны. Затем начинают кружиться и говорить слова</a:t>
            </a:r>
            <a:r>
              <a:rPr lang="ru-RU" dirty="0" smtClean="0"/>
              <a:t>:</a:t>
            </a:r>
          </a:p>
          <a:p>
            <a:pPr marL="0" indent="0">
              <a:buNone/>
            </a:pPr>
            <a:r>
              <a:rPr lang="ru-RU" b="1" dirty="0" smtClean="0"/>
              <a:t>«</a:t>
            </a:r>
            <a:r>
              <a:rPr lang="ru-RU" b="1" dirty="0" err="1" smtClean="0"/>
              <a:t>Снежиночки-пушиночки</a:t>
            </a:r>
            <a:r>
              <a:rPr lang="ru-RU" b="1" dirty="0" smtClean="0"/>
              <a:t> </a:t>
            </a:r>
            <a:r>
              <a:rPr lang="ru-RU" b="1" dirty="0"/>
              <a:t>устали на лету</a:t>
            </a:r>
            <a:r>
              <a:rPr lang="ru-RU" b="1" dirty="0" smtClean="0"/>
              <a:t>,</a:t>
            </a:r>
          </a:p>
          <a:p>
            <a:pPr marL="0" indent="0">
              <a:buNone/>
            </a:pPr>
            <a:r>
              <a:rPr lang="ru-RU" b="1" dirty="0" smtClean="0"/>
              <a:t> </a:t>
            </a:r>
            <a:r>
              <a:rPr lang="ru-RU" b="1" dirty="0"/>
              <a:t>кружиться перестали, </a:t>
            </a:r>
            <a:r>
              <a:rPr lang="ru-RU" b="1" dirty="0" smtClean="0"/>
              <a:t>присели </a:t>
            </a:r>
            <a:r>
              <a:rPr lang="ru-RU" b="1" dirty="0"/>
              <a:t>отдохнуть».</a:t>
            </a:r>
          </a:p>
          <a:p>
            <a:r>
              <a:rPr lang="ru-RU" dirty="0"/>
              <a:t>По окончанию слов дети приседают на </a:t>
            </a:r>
            <a:r>
              <a:rPr lang="ru-RU" dirty="0" err="1" smtClean="0"/>
              <a:t>корточки.Правила</a:t>
            </a:r>
            <a:r>
              <a:rPr lang="ru-RU" dirty="0"/>
              <a:t>: кружиться спокойно.</a:t>
            </a:r>
          </a:p>
          <a:p>
            <a:endParaRPr lang="ru-RU" dirty="0"/>
          </a:p>
        </p:txBody>
      </p:sp>
    </p:spTree>
    <p:extLst>
      <p:ext uri="{BB962C8B-B14F-4D97-AF65-F5344CB8AC3E}">
        <p14:creationId xmlns="" xmlns:p14="http://schemas.microsoft.com/office/powerpoint/2010/main" val="3324798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Мячом по булаве</a:t>
            </a:r>
          </a:p>
        </p:txBody>
      </p:sp>
      <p:sp>
        <p:nvSpPr>
          <p:cNvPr id="3" name="Объект 2"/>
          <p:cNvSpPr>
            <a:spLocks noGrp="1"/>
          </p:cNvSpPr>
          <p:nvPr>
            <p:ph idx="1"/>
          </p:nvPr>
        </p:nvSpPr>
        <p:spPr/>
        <p:txBody>
          <a:bodyPr>
            <a:normAutofit fontScale="92500"/>
          </a:bodyPr>
          <a:lstStyle/>
          <a:p>
            <a:r>
              <a:rPr lang="ru-RU" dirty="0"/>
              <a:t>Команды выстраиваются в колонну и поочередно бросают мяч клюшкой, стараясь сбить булаву, расположенную на расстоянии 8–10 метров от линии.</a:t>
            </a:r>
          </a:p>
          <a:p>
            <a:r>
              <a:rPr lang="ru-RU" dirty="0"/>
              <a:t>Для игры иметь несколько комплектов мячей или булав, быстро передавать следующему игроку. При наличии инвентаря задание могут выполнять все игроки сразу, постепенно меняясь с теми, кто подает инвентарь.</a:t>
            </a:r>
          </a:p>
          <a:p>
            <a:endParaRPr lang="ru-RU" dirty="0"/>
          </a:p>
        </p:txBody>
      </p:sp>
    </p:spTree>
    <p:extLst>
      <p:ext uri="{BB962C8B-B14F-4D97-AF65-F5344CB8AC3E}">
        <p14:creationId xmlns="" xmlns:p14="http://schemas.microsoft.com/office/powerpoint/2010/main" val="26513766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"Котел" или "Мяч из круга"</a:t>
            </a:r>
          </a:p>
        </p:txBody>
      </p:sp>
      <p:sp>
        <p:nvSpPr>
          <p:cNvPr id="3" name="Объект 2"/>
          <p:cNvSpPr>
            <a:spLocks noGrp="1"/>
          </p:cNvSpPr>
          <p:nvPr>
            <p:ph idx="1"/>
          </p:nvPr>
        </p:nvSpPr>
        <p:spPr/>
        <p:txBody>
          <a:bodyPr>
            <a:normAutofit fontScale="77500" lnSpcReduction="20000"/>
          </a:bodyPr>
          <a:lstStyle/>
          <a:p>
            <a:r>
              <a:rPr lang="ru-RU" dirty="0"/>
              <a:t>На утрамбованной площадке чертится большой круг диаметром 5–10 м. В центре круга – еще один диаметром 1 м. Этот маленький круг называется "Котел".</a:t>
            </a:r>
          </a:p>
          <a:p>
            <a:r>
              <a:rPr lang="ru-RU" dirty="0"/>
              <a:t>Чертятся 2–3 круга по количеству команд.</a:t>
            </a:r>
          </a:p>
          <a:p>
            <a:r>
              <a:rPr lang="ru-RU" dirty="0"/>
              <a:t>В центре круга – игрок противоположной команды. За кругом игроки одной команды. Все с клюшками.</a:t>
            </a:r>
          </a:p>
          <a:p>
            <a:r>
              <a:rPr lang="ru-RU" dirty="0"/>
              <a:t>Задача: команда забивает мяч в "котел".</a:t>
            </a:r>
          </a:p>
          <a:p>
            <a:r>
              <a:rPr lang="ru-RU" dirty="0"/>
              <a:t>Водящий: старается не пропустить мяч в "котел".</a:t>
            </a:r>
          </a:p>
          <a:p>
            <a:r>
              <a:rPr lang="ru-RU" dirty="0"/>
              <a:t>Игра идет на время.</a:t>
            </a:r>
          </a:p>
          <a:p>
            <a:r>
              <a:rPr lang="ru-RU" dirty="0"/>
              <a:t>Выигрывает та команда, которая забьет больше голов.</a:t>
            </a:r>
          </a:p>
          <a:p>
            <a:endParaRPr lang="ru-RU" dirty="0"/>
          </a:p>
          <a:p>
            <a:endParaRPr lang="ru-RU" dirty="0"/>
          </a:p>
        </p:txBody>
      </p:sp>
    </p:spTree>
    <p:extLst>
      <p:ext uri="{BB962C8B-B14F-4D97-AF65-F5344CB8AC3E}">
        <p14:creationId xmlns="" xmlns:p14="http://schemas.microsoft.com/office/powerpoint/2010/main" val="27936572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Синие и желтые палочки</a:t>
            </a:r>
          </a:p>
        </p:txBody>
      </p:sp>
      <p:sp>
        <p:nvSpPr>
          <p:cNvPr id="3" name="Объект 2"/>
          <p:cNvSpPr>
            <a:spLocks noGrp="1"/>
          </p:cNvSpPr>
          <p:nvPr>
            <p:ph idx="1"/>
          </p:nvPr>
        </p:nvSpPr>
        <p:spPr/>
        <p:txBody>
          <a:bodyPr/>
          <a:lstStyle/>
          <a:p>
            <a:r>
              <a:rPr lang="ru-RU" dirty="0"/>
              <a:t>На снежном холмике лежат синие и желтые палочки по числу игроков. По команде </a:t>
            </a:r>
            <a:r>
              <a:rPr lang="ru-RU" b="1" dirty="0"/>
              <a:t>"Марш!" </a:t>
            </a:r>
            <a:r>
              <a:rPr lang="ru-RU" dirty="0"/>
              <a:t>все выбегают из-за общей черты. Каждый старается взять палочку цвета своей команды и вернуться обратно. Побеждает команда, игроки которой прибегут с палочками за черту дальше.</a:t>
            </a:r>
          </a:p>
        </p:txBody>
      </p:sp>
    </p:spTree>
    <p:extLst>
      <p:ext uri="{BB962C8B-B14F-4D97-AF65-F5344CB8AC3E}">
        <p14:creationId xmlns="" xmlns:p14="http://schemas.microsoft.com/office/powerpoint/2010/main" val="23791428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Обменяйся флажками</a:t>
            </a:r>
          </a:p>
        </p:txBody>
      </p:sp>
      <p:sp>
        <p:nvSpPr>
          <p:cNvPr id="3" name="Объект 2"/>
          <p:cNvSpPr>
            <a:spLocks noGrp="1"/>
          </p:cNvSpPr>
          <p:nvPr>
            <p:ph idx="1"/>
          </p:nvPr>
        </p:nvSpPr>
        <p:spPr/>
        <p:txBody>
          <a:bodyPr>
            <a:normAutofit fontScale="55000" lnSpcReduction="20000"/>
          </a:bodyPr>
          <a:lstStyle/>
          <a:p>
            <a:r>
              <a:rPr lang="ru-RU" dirty="0"/>
              <a:t>Для игры нужны флажки 2 цветов (палочки, кубики) по количеству участников и площадка квадратной формы. Каждый игрок одной команды получает 2 флажка разного цвета.</a:t>
            </a:r>
          </a:p>
          <a:p>
            <a:r>
              <a:rPr lang="ru-RU" dirty="0"/>
              <a:t>Разделившись на 2 группы, игроки этой команды располагаются у противоположных сторон площадки.</a:t>
            </a:r>
          </a:p>
          <a:p>
            <a:r>
              <a:rPr lang="ru-RU" dirty="0"/>
              <a:t>Игроки другой команды, также разделившись на 2 группы, занимают другие стороны квадрата.</a:t>
            </a:r>
          </a:p>
          <a:p>
            <a:r>
              <a:rPr lang="ru-RU" dirty="0"/>
              <a:t>По сигналу обе команды устремляются вперед. Задача первой команды – обменяться флажками с таким расчетом, чтобы у каждого игрока оказалось два флажка одного цвета.</a:t>
            </a:r>
          </a:p>
          <a:p>
            <a:r>
              <a:rPr lang="ru-RU" dirty="0"/>
              <a:t>Задача второй команды, которая без флажков, помешать этому.</a:t>
            </a:r>
          </a:p>
          <a:p>
            <a:r>
              <a:rPr lang="ru-RU" dirty="0"/>
              <a:t>Если игроку второй команды удалось осалить игрока первой команды, последний выходит из игры.</a:t>
            </a:r>
          </a:p>
          <a:p>
            <a:r>
              <a:rPr lang="ru-RU" dirty="0"/>
              <a:t>Первая команда считается победительницей в том случае, если больше половины игроков успели обменяться флажками. В противном случае – побеждает вторая команда.</a:t>
            </a:r>
          </a:p>
          <a:p>
            <a:r>
              <a:rPr lang="ru-RU" dirty="0"/>
              <a:t>При повторении игры участники меняются местами.</a:t>
            </a:r>
          </a:p>
          <a:p>
            <a:endParaRPr lang="ru-RU" dirty="0"/>
          </a:p>
        </p:txBody>
      </p:sp>
    </p:spTree>
    <p:extLst>
      <p:ext uri="{BB962C8B-B14F-4D97-AF65-F5344CB8AC3E}">
        <p14:creationId xmlns="" xmlns:p14="http://schemas.microsoft.com/office/powerpoint/2010/main" val="369758172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Черепашки</a:t>
            </a:r>
          </a:p>
        </p:txBody>
      </p:sp>
      <p:sp>
        <p:nvSpPr>
          <p:cNvPr id="3" name="Объект 2"/>
          <p:cNvSpPr>
            <a:spLocks noGrp="1"/>
          </p:cNvSpPr>
          <p:nvPr>
            <p:ph idx="1"/>
          </p:nvPr>
        </p:nvSpPr>
        <p:spPr/>
        <p:txBody>
          <a:bodyPr/>
          <a:lstStyle/>
          <a:p>
            <a:r>
              <a:rPr lang="ru-RU" dirty="0"/>
              <a:t>Участники игры строятся попарно. </a:t>
            </a:r>
          </a:p>
          <a:p>
            <a:r>
              <a:rPr lang="ru-RU" dirty="0"/>
              <a:t>По команде участники садятся на санки спиной друг к другу. Передвигаясь ногами, надо докатиться до конечной остановки (18–20 м), а обратно вернуться к команде бегом, катя санки.</a:t>
            </a:r>
          </a:p>
          <a:p>
            <a:endParaRPr lang="ru-RU" dirty="0"/>
          </a:p>
        </p:txBody>
      </p:sp>
    </p:spTree>
    <p:extLst>
      <p:ext uri="{BB962C8B-B14F-4D97-AF65-F5344CB8AC3E}">
        <p14:creationId xmlns="" xmlns:p14="http://schemas.microsoft.com/office/powerpoint/2010/main" val="363516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Горелки с платочком</a:t>
            </a:r>
          </a:p>
        </p:txBody>
      </p:sp>
      <p:sp>
        <p:nvSpPr>
          <p:cNvPr id="3" name="Объект 2"/>
          <p:cNvSpPr>
            <a:spLocks noGrp="1"/>
          </p:cNvSpPr>
          <p:nvPr>
            <p:ph idx="1"/>
          </p:nvPr>
        </p:nvSpPr>
        <p:spPr/>
        <p:txBody>
          <a:bodyPr>
            <a:normAutofit fontScale="77500" lnSpcReduction="20000"/>
          </a:bodyPr>
          <a:lstStyle/>
          <a:p>
            <a:r>
              <a:rPr lang="ru-RU" b="1" i="1" dirty="0"/>
              <a:t> Цель: </a:t>
            </a:r>
            <a:r>
              <a:rPr lang="ru-RU" dirty="0"/>
              <a:t>Развивать выразительность движений и быстроту реакций на согласованность действий.</a:t>
            </a:r>
          </a:p>
          <a:p>
            <a:r>
              <a:rPr lang="ru-RU" dirty="0"/>
              <a:t>   Содержание: Все участники игры встают парами друг за другом, водящий стоит впереди колонны и держит в руке над головой платочек. Играющие говорят хором:</a:t>
            </a:r>
          </a:p>
          <a:p>
            <a:pPr marL="0" indent="0">
              <a:buNone/>
            </a:pPr>
            <a:r>
              <a:rPr lang="ru-RU" b="1" dirty="0"/>
              <a:t>Гори, гори ясно, чтобы не погасло, глянь на небо - птички летят.</a:t>
            </a:r>
          </a:p>
          <a:p>
            <a:r>
              <a:rPr lang="ru-RU" dirty="0"/>
              <a:t>После слов «Птички летят!» игроки последней пары стремительно бегут вперед, и кто из них первый возьмет платочек, тот стает  водящим впереди колонны, а опоздавший «горит», т.е. становится первой парой с бывшим водящим.</a:t>
            </a:r>
          </a:p>
        </p:txBody>
      </p:sp>
    </p:spTree>
    <p:extLst>
      <p:ext uri="{BB962C8B-B14F-4D97-AF65-F5344CB8AC3E}">
        <p14:creationId xmlns="" xmlns:p14="http://schemas.microsoft.com/office/powerpoint/2010/main" val="34133074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Пустое место</a:t>
            </a:r>
          </a:p>
        </p:txBody>
      </p:sp>
      <p:sp>
        <p:nvSpPr>
          <p:cNvPr id="3" name="Объект 2"/>
          <p:cNvSpPr>
            <a:spLocks noGrp="1"/>
          </p:cNvSpPr>
          <p:nvPr>
            <p:ph idx="1"/>
          </p:nvPr>
        </p:nvSpPr>
        <p:spPr/>
        <p:txBody>
          <a:bodyPr>
            <a:normAutofit fontScale="92500" lnSpcReduction="20000"/>
          </a:bodyPr>
          <a:lstStyle/>
          <a:p>
            <a:r>
              <a:rPr lang="ru-RU" b="1" i="1" dirty="0"/>
              <a:t>Цель: </a:t>
            </a:r>
            <a:r>
              <a:rPr lang="ru-RU" dirty="0"/>
              <a:t>Развивать ловкость и быстроту в беге наперегонки с водящим.</a:t>
            </a:r>
          </a:p>
          <a:p>
            <a:r>
              <a:rPr lang="ru-RU" dirty="0"/>
              <a:t>   Содержание: Играющие встают в круг, выбирают водящего. Начиная игру, он пробегает мимо игроков, одного из них пятнает и продолжает бежать дальше по кругу. Запятнанный быстро бежит в противоположную сторону от водящего. Кто из них первый добежит до свободного места в круге, тот и занимает его, а опоздавший становится водящим.</a:t>
            </a:r>
          </a:p>
          <a:p>
            <a:endParaRPr lang="ru-RU" dirty="0"/>
          </a:p>
        </p:txBody>
      </p:sp>
    </p:spTree>
    <p:extLst>
      <p:ext uri="{BB962C8B-B14F-4D97-AF65-F5344CB8AC3E}">
        <p14:creationId xmlns="" xmlns:p14="http://schemas.microsoft.com/office/powerpoint/2010/main" val="27886589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Заря</a:t>
            </a:r>
          </a:p>
        </p:txBody>
      </p:sp>
      <p:sp>
        <p:nvSpPr>
          <p:cNvPr id="3" name="Объект 2"/>
          <p:cNvSpPr>
            <a:spLocks noGrp="1"/>
          </p:cNvSpPr>
          <p:nvPr>
            <p:ph idx="1"/>
          </p:nvPr>
        </p:nvSpPr>
        <p:spPr/>
        <p:txBody>
          <a:bodyPr>
            <a:normAutofit fontScale="70000" lnSpcReduction="20000"/>
          </a:bodyPr>
          <a:lstStyle/>
          <a:p>
            <a:r>
              <a:rPr lang="ru-RU" dirty="0"/>
              <a:t> </a:t>
            </a:r>
            <a:r>
              <a:rPr lang="ru-RU" b="1" i="1" dirty="0"/>
              <a:t>Цель: </a:t>
            </a:r>
            <a:r>
              <a:rPr lang="ru-RU" dirty="0"/>
              <a:t>Развивать быстроту реакции. Воспитывать этическое отношение к противнику в игре соревновательного типа.</a:t>
            </a:r>
          </a:p>
          <a:p>
            <a:r>
              <a:rPr lang="ru-RU" dirty="0"/>
              <a:t>   Содержание: Дети встают в круг, руки держат за спиной, а один из играющих — «заря» ходит сзади с лентой и говорит: </a:t>
            </a:r>
          </a:p>
          <a:p>
            <a:pPr marL="0" indent="0">
              <a:buNone/>
            </a:pPr>
            <a:r>
              <a:rPr lang="ru-RU" b="1" dirty="0"/>
              <a:t>Заря — зарница, красная девица, </a:t>
            </a:r>
          </a:p>
          <a:p>
            <a:pPr marL="0" indent="0">
              <a:buNone/>
            </a:pPr>
            <a:r>
              <a:rPr lang="ru-RU" b="1" dirty="0"/>
              <a:t>По полю ходила, ключи обронила, </a:t>
            </a:r>
          </a:p>
          <a:p>
            <a:pPr marL="0" indent="0">
              <a:buNone/>
            </a:pPr>
            <a:r>
              <a:rPr lang="ru-RU" b="1" dirty="0"/>
              <a:t>Ключи золотые, ленты голубые, </a:t>
            </a:r>
          </a:p>
          <a:p>
            <a:pPr marL="0" indent="0">
              <a:buNone/>
            </a:pPr>
            <a:r>
              <a:rPr lang="ru-RU" b="1" dirty="0"/>
              <a:t>Кольца обвитые - за водой пошла! </a:t>
            </a:r>
          </a:p>
          <a:p>
            <a:r>
              <a:rPr lang="ru-RU" dirty="0"/>
              <a:t>С последними словами водящий осторожно кладет ленту на плечо одному из играющих, который, заметив это, быстро берет ленту, и они оба бегут в разные стороны по кругу. Кто из них первый добежит до свободного места в круге, тот и занимает его, а тот, кто останется без места, становится «зарей».</a:t>
            </a:r>
          </a:p>
        </p:txBody>
      </p:sp>
    </p:spTree>
    <p:extLst>
      <p:ext uri="{BB962C8B-B14F-4D97-AF65-F5344CB8AC3E}">
        <p14:creationId xmlns="" xmlns:p14="http://schemas.microsoft.com/office/powerpoint/2010/main" val="1828254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Самолеты</a:t>
            </a:r>
          </a:p>
        </p:txBody>
      </p:sp>
      <p:sp>
        <p:nvSpPr>
          <p:cNvPr id="3" name="Объект 2"/>
          <p:cNvSpPr>
            <a:spLocks noGrp="1"/>
          </p:cNvSpPr>
          <p:nvPr>
            <p:ph idx="1"/>
          </p:nvPr>
        </p:nvSpPr>
        <p:spPr/>
        <p:txBody>
          <a:bodyPr>
            <a:normAutofit fontScale="62500" lnSpcReduction="20000"/>
          </a:bodyPr>
          <a:lstStyle/>
          <a:p>
            <a:r>
              <a:rPr lang="ru-RU" b="1" i="1" dirty="0"/>
              <a:t>Цели:  </a:t>
            </a:r>
            <a:r>
              <a:rPr lang="ru-RU" dirty="0"/>
              <a:t>учить детей медленному бегу, держать спину и голову прямо во время бега, соблюдать расстояние между друг другом, развивать ориентировку в пространстве.</a:t>
            </a:r>
          </a:p>
          <a:p>
            <a:r>
              <a:rPr lang="ru-RU" b="1" dirty="0">
                <a:solidFill>
                  <a:srgbClr val="FF0000"/>
                </a:solidFill>
              </a:rPr>
              <a:t>I вариант: </a:t>
            </a:r>
            <a:r>
              <a:rPr lang="ru-RU" dirty="0"/>
              <a:t>дети бегают по площадке, изображая самолеты (расставив руки в стороны). Самолеты не должны сталкиваться и ломать крылья. Потерпевшие аварию подходят к воспитателю. После ремонта они вновь отправляются  в полет. Игра продолжается 2-3 мин.</a:t>
            </a:r>
          </a:p>
          <a:p>
            <a:r>
              <a:rPr lang="ru-RU" b="1" dirty="0">
                <a:solidFill>
                  <a:srgbClr val="FF0000"/>
                </a:solidFill>
              </a:rPr>
              <a:t>II вариант: </a:t>
            </a:r>
            <a:r>
              <a:rPr lang="ru-RU" dirty="0"/>
              <a:t>дети размещаются вокруг воспитателя в одном углу площадки и приседают на корточки. Это – самолеты на аэродроме. По сигналу воспитателя самолеты друг за другом отправляются в полет и летают (медленно) в любых направлениях, стараясь не задевать друг друга крыльями (вытянутыми в стороны руками). По сигналу самолеты заходят на посадку и занимают место на аэродроме. В конце игры отмечаются лучшие, летавшие без аварий. Игра повторяется 3-4 раза.</a:t>
            </a:r>
          </a:p>
          <a:p>
            <a:endParaRPr lang="ru-RU" dirty="0"/>
          </a:p>
        </p:txBody>
      </p:sp>
    </p:spTree>
    <p:extLst>
      <p:ext uri="{BB962C8B-B14F-4D97-AF65-F5344CB8AC3E}">
        <p14:creationId xmlns="" xmlns:p14="http://schemas.microsoft.com/office/powerpoint/2010/main" val="3621862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Петушиный бой</a:t>
            </a:r>
          </a:p>
        </p:txBody>
      </p:sp>
      <p:sp>
        <p:nvSpPr>
          <p:cNvPr id="3" name="Объект 2"/>
          <p:cNvSpPr>
            <a:spLocks noGrp="1"/>
          </p:cNvSpPr>
          <p:nvPr>
            <p:ph idx="1"/>
          </p:nvPr>
        </p:nvSpPr>
        <p:spPr/>
        <p:txBody>
          <a:bodyPr>
            <a:normAutofit fontScale="85000" lnSpcReduction="10000"/>
          </a:bodyPr>
          <a:lstStyle/>
          <a:p>
            <a:r>
              <a:rPr lang="ru-RU" dirty="0"/>
              <a:t> </a:t>
            </a:r>
            <a:r>
              <a:rPr lang="ru-RU" b="1" i="1" dirty="0"/>
              <a:t>Цель: </a:t>
            </a:r>
            <a:r>
              <a:rPr lang="ru-RU" dirty="0"/>
              <a:t>Развивать ловкость и силу, закреплять прыжки на одной ноге.</a:t>
            </a:r>
          </a:p>
          <a:p>
            <a:r>
              <a:rPr lang="ru-RU" dirty="0"/>
              <a:t>   Содержание: Участники делятся на пары и встают друг от друга на расстоянии 3—5 шагов. Пары изображают дерущихся петухов: прыгая на одной ноге, они стараются толкнуть друг друга плечом. Тот, кто потерял равновесие и встал на землю двумя ногами, выходит из игры. Дети перед началом игры договариваются, как они будут держать руки: на поясе, за спиной, </a:t>
            </a:r>
            <a:r>
              <a:rPr lang="ru-RU" dirty="0" err="1"/>
              <a:t>скрестно</a:t>
            </a:r>
            <a:r>
              <a:rPr lang="ru-RU" dirty="0"/>
              <a:t> перед грудью или руками держать колено согнутой ноги.</a:t>
            </a:r>
          </a:p>
        </p:txBody>
      </p:sp>
    </p:spTree>
    <p:extLst>
      <p:ext uri="{BB962C8B-B14F-4D97-AF65-F5344CB8AC3E}">
        <p14:creationId xmlns="" xmlns:p14="http://schemas.microsoft.com/office/powerpoint/2010/main" val="5670035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 кочки на кочку</a:t>
            </a:r>
          </a:p>
        </p:txBody>
      </p:sp>
      <p:sp>
        <p:nvSpPr>
          <p:cNvPr id="3" name="Объект 2"/>
          <p:cNvSpPr>
            <a:spLocks noGrp="1"/>
          </p:cNvSpPr>
          <p:nvPr>
            <p:ph idx="1"/>
          </p:nvPr>
        </p:nvSpPr>
        <p:spPr/>
        <p:txBody>
          <a:bodyPr>
            <a:normAutofit fontScale="77500" lnSpcReduction="20000"/>
          </a:bodyPr>
          <a:lstStyle/>
          <a:p>
            <a:r>
              <a:rPr lang="ru-RU" b="1" i="1" dirty="0"/>
              <a:t> Цель: </a:t>
            </a:r>
            <a:r>
              <a:rPr lang="ru-RU" dirty="0"/>
              <a:t>Закреплять навыки прыжка из круга в круг. Развивать ловкость и быстроту реакции.</a:t>
            </a:r>
          </a:p>
          <a:p>
            <a:r>
              <a:rPr lang="ru-RU" dirty="0"/>
              <a:t>   Содержание: На земле чертят две линии — два берега, между которыми болото (расстояние между линиями 30 м). </a:t>
            </a:r>
            <a:r>
              <a:rPr lang="ru-RU" dirty="0" smtClean="0"/>
              <a:t>Играющие</a:t>
            </a:r>
            <a:r>
              <a:rPr lang="ru-RU" dirty="0"/>
              <a:t>, распределяются парами на одном и другом берегу. Воспитатель чертит на болоте кочки — кружки (можно </a:t>
            </a:r>
            <a:r>
              <a:rPr lang="ru-RU" dirty="0" smtClean="0"/>
              <a:t>использовать </a:t>
            </a:r>
            <a:r>
              <a:rPr lang="ru-RU" dirty="0"/>
              <a:t>плоские обручи) на разном расстоянии друг от друга. Двое детей по сигналу прыгают с кочки на кочку, стараясь перебраться на берег. Тот, кто оступился, остается в болоте. Выходит следующая пара. Когда все </a:t>
            </a:r>
            <a:r>
              <a:rPr lang="ru-RU" dirty="0" smtClean="0"/>
              <a:t>выполнят </a:t>
            </a:r>
            <a:r>
              <a:rPr lang="ru-RU" dirty="0"/>
              <a:t>задание, воспитатель назначает, кому выводить детей </a:t>
            </a:r>
            <a:r>
              <a:rPr lang="ru-RU"/>
              <a:t>из </a:t>
            </a:r>
            <a:r>
              <a:rPr lang="ru-RU" smtClean="0"/>
              <a:t>болота</a:t>
            </a:r>
            <a:r>
              <a:rPr lang="ru-RU" dirty="0"/>
              <a:t>. Тот подает увязшему руку и показывает прыжками путь выхода из болота.</a:t>
            </a:r>
          </a:p>
        </p:txBody>
      </p:sp>
    </p:spTree>
    <p:extLst>
      <p:ext uri="{BB962C8B-B14F-4D97-AF65-F5344CB8AC3E}">
        <p14:creationId xmlns="" xmlns:p14="http://schemas.microsoft.com/office/powerpoint/2010/main" val="1324047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Птички и клетка</a:t>
            </a:r>
          </a:p>
        </p:txBody>
      </p:sp>
      <p:sp>
        <p:nvSpPr>
          <p:cNvPr id="3" name="Объект 2"/>
          <p:cNvSpPr>
            <a:spLocks noGrp="1"/>
          </p:cNvSpPr>
          <p:nvPr>
            <p:ph idx="1"/>
          </p:nvPr>
        </p:nvSpPr>
        <p:spPr/>
        <p:txBody>
          <a:bodyPr>
            <a:normAutofit fontScale="77500" lnSpcReduction="20000"/>
          </a:bodyPr>
          <a:lstStyle/>
          <a:p>
            <a:r>
              <a:rPr lang="ru-RU" b="1" i="1" dirty="0"/>
              <a:t>Цель: </a:t>
            </a:r>
            <a:r>
              <a:rPr lang="ru-RU" dirty="0"/>
              <a:t>повышение мотивации к игровой деятельности, упражнять бег – в положении полусидя с ускорением и замедлением темпа передвижения.</a:t>
            </a:r>
          </a:p>
          <a:p>
            <a:r>
              <a:rPr lang="ru-RU" dirty="0" smtClean="0"/>
              <a:t> </a:t>
            </a:r>
            <a:r>
              <a:rPr lang="ru-RU" dirty="0"/>
              <a:t>Дети распределяются на две группы. Одна образует круг в центре площадки (дети идут по кругу, держась за руки) – это клетка. Другая подгруппа – птички. Воспитатель говорит: «Открыть клетку!» Дети, образующие клетку, поднимают руки. Птички влетают в клетку (в круг) и тут же вылетают из нее.  Воспитатель говорит: «Закрыть клетку!» дети опускают руки. Птички, оставшиеся в клетке, считаются пойманными. Они встают в круг. Клетка увеличивается, и игра продолжается, пока не останется 1-3 птички. Затем дети меняются ролями.</a:t>
            </a:r>
          </a:p>
          <a:p>
            <a:endParaRPr lang="ru-RU" dirty="0"/>
          </a:p>
        </p:txBody>
      </p:sp>
    </p:spTree>
    <p:extLst>
      <p:ext uri="{BB962C8B-B14F-4D97-AF65-F5344CB8AC3E}">
        <p14:creationId xmlns="" xmlns:p14="http://schemas.microsoft.com/office/powerpoint/2010/main" val="3166836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Сокол и голуби</a:t>
            </a:r>
          </a:p>
        </p:txBody>
      </p:sp>
      <p:sp>
        <p:nvSpPr>
          <p:cNvPr id="3" name="Объект 2"/>
          <p:cNvSpPr>
            <a:spLocks noGrp="1"/>
          </p:cNvSpPr>
          <p:nvPr>
            <p:ph idx="1"/>
          </p:nvPr>
        </p:nvSpPr>
        <p:spPr/>
        <p:txBody>
          <a:bodyPr>
            <a:normAutofit fontScale="85000" lnSpcReduction="10000"/>
          </a:bodyPr>
          <a:lstStyle/>
          <a:p>
            <a:r>
              <a:rPr lang="ru-RU" b="1" i="1" dirty="0"/>
              <a:t>Цель: </a:t>
            </a:r>
            <a:r>
              <a:rPr lang="ru-RU" dirty="0"/>
              <a:t>упражнять детей в беге с </a:t>
            </a:r>
            <a:r>
              <a:rPr lang="ru-RU" dirty="0" err="1"/>
              <a:t>увертыванием</a:t>
            </a:r>
            <a:r>
              <a:rPr lang="ru-RU" dirty="0"/>
              <a:t>.</a:t>
            </a:r>
          </a:p>
          <a:p>
            <a:r>
              <a:rPr lang="ru-RU" dirty="0"/>
              <a:t>На противоположных сторонах площадки линиями обозначаются домики голубей. Между домиками находится сокол (водящий). Все дети – голуби. Они стоят за линией на одной стороне площадки. Сокол кричит: «Голуби, летите!» голуби перелетают (перебегают) из одного домика в другой, стараясь не попасться соколу. Тот, до кого сокол дотронулся рукой, отходит в сторону. Когда будет поймано 3 голубя, выбирают другого сокола.</a:t>
            </a:r>
          </a:p>
          <a:p>
            <a:endParaRPr lang="ru-RU" dirty="0"/>
          </a:p>
        </p:txBody>
      </p:sp>
    </p:spTree>
    <p:extLst>
      <p:ext uri="{BB962C8B-B14F-4D97-AF65-F5344CB8AC3E}">
        <p14:creationId xmlns="" xmlns:p14="http://schemas.microsoft.com/office/powerpoint/2010/main" val="3548516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Космонавты</a:t>
            </a:r>
          </a:p>
        </p:txBody>
      </p:sp>
      <p:sp>
        <p:nvSpPr>
          <p:cNvPr id="3" name="Объект 2"/>
          <p:cNvSpPr>
            <a:spLocks noGrp="1"/>
          </p:cNvSpPr>
          <p:nvPr>
            <p:ph idx="1"/>
          </p:nvPr>
        </p:nvSpPr>
        <p:spPr/>
        <p:txBody>
          <a:bodyPr>
            <a:normAutofit fontScale="62500" lnSpcReduction="20000"/>
          </a:bodyPr>
          <a:lstStyle/>
          <a:p>
            <a:r>
              <a:rPr lang="ru-RU" b="1" i="1" dirty="0"/>
              <a:t>Цель: </a:t>
            </a:r>
            <a:r>
              <a:rPr lang="ru-RU" dirty="0"/>
              <a:t>Развивать у детей внимание, ловкость, воображение. Упражнять в быстрой ориентировке в пространстве.</a:t>
            </a:r>
          </a:p>
          <a:p>
            <a:r>
              <a:rPr lang="ru-RU" dirty="0"/>
              <a:t>По краям площадки чертятся контуры ракет. Общее количество мест в ракетах должно быть меньше количества играющих детей. Посередине площадки космонавты, взявшись за руки, ходят по кругу, приговаривая:</a:t>
            </a:r>
          </a:p>
          <a:p>
            <a:pPr marL="0" indent="0">
              <a:buNone/>
            </a:pPr>
            <a:r>
              <a:rPr lang="ru-RU" b="1" dirty="0"/>
              <a:t>Ждут нас быстрые ракеты           На такую полетим!</a:t>
            </a:r>
          </a:p>
          <a:p>
            <a:pPr marL="0" indent="0">
              <a:buNone/>
            </a:pPr>
            <a:r>
              <a:rPr lang="ru-RU" b="1" dirty="0"/>
              <a:t>Для прогулок по планетам.            Но в игре один секрет:</a:t>
            </a:r>
          </a:p>
          <a:p>
            <a:pPr marL="0" indent="0">
              <a:buNone/>
            </a:pPr>
            <a:r>
              <a:rPr lang="ru-RU" b="1" dirty="0"/>
              <a:t>На какую захотим,                        Опоздавшим места нет.</a:t>
            </a:r>
          </a:p>
          <a:p>
            <a:r>
              <a:rPr lang="ru-RU" dirty="0"/>
              <a:t>С последними словами дети отпускают руки и бегут занимать места в ракете. Те, кому не хватило места в ракетах, остаются на космодроме, а те, кто сидит в ракетах, поочередно рассказывают, где пролетают и что видят. После этого все снова встают в круг, и игра повторяется. Во время полета вместо рассказа о виденном детям предлагается выполнять различные упражнения, задания, связанные с выходом в космос, и др.</a:t>
            </a:r>
          </a:p>
          <a:p>
            <a:endParaRPr lang="ru-RU" dirty="0"/>
          </a:p>
        </p:txBody>
      </p:sp>
    </p:spTree>
    <p:extLst>
      <p:ext uri="{BB962C8B-B14F-4D97-AF65-F5344CB8AC3E}">
        <p14:creationId xmlns="" xmlns:p14="http://schemas.microsoft.com/office/powerpoint/2010/main" val="1120359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0070C0"/>
                </a:solidFill>
              </a:rPr>
              <a:t>Водяной</a:t>
            </a:r>
          </a:p>
        </p:txBody>
      </p:sp>
      <p:sp>
        <p:nvSpPr>
          <p:cNvPr id="3" name="Объект 2"/>
          <p:cNvSpPr>
            <a:spLocks noGrp="1"/>
          </p:cNvSpPr>
          <p:nvPr>
            <p:ph idx="1"/>
          </p:nvPr>
        </p:nvSpPr>
        <p:spPr/>
        <p:txBody>
          <a:bodyPr>
            <a:normAutofit fontScale="70000" lnSpcReduction="20000"/>
          </a:bodyPr>
          <a:lstStyle/>
          <a:p>
            <a:r>
              <a:rPr lang="ru-RU" b="1" i="1" dirty="0"/>
              <a:t>Цель: </a:t>
            </a:r>
            <a:r>
              <a:rPr lang="ru-RU" dirty="0"/>
              <a:t>воспитывать доброжелательные отношения между детьми.</a:t>
            </a:r>
          </a:p>
          <a:p>
            <a:r>
              <a:rPr lang="ru-RU" dirty="0"/>
              <a:t>Водящий сидит в кругу с закрытыми глазами. Играющие двигаются по кругу со словами:</a:t>
            </a:r>
          </a:p>
          <a:p>
            <a:pPr marL="0" indent="0">
              <a:buNone/>
            </a:pPr>
            <a:r>
              <a:rPr lang="ru-RU" b="1" dirty="0"/>
              <a:t>Дедушка Водяной,</a:t>
            </a:r>
          </a:p>
          <a:p>
            <a:pPr marL="0" indent="0">
              <a:buNone/>
            </a:pPr>
            <a:r>
              <a:rPr lang="ru-RU" b="1" dirty="0"/>
              <a:t>Что сидишь под водой?</a:t>
            </a:r>
          </a:p>
          <a:p>
            <a:pPr marL="0" indent="0">
              <a:buNone/>
            </a:pPr>
            <a:r>
              <a:rPr lang="ru-RU" b="1" dirty="0"/>
              <a:t>Выгляни на чуточку,</a:t>
            </a:r>
          </a:p>
          <a:p>
            <a:pPr marL="0" indent="0">
              <a:buNone/>
            </a:pPr>
            <a:r>
              <a:rPr lang="ru-RU" b="1" dirty="0"/>
              <a:t>На одну минуточку.</a:t>
            </a:r>
          </a:p>
          <a:p>
            <a:r>
              <a:rPr lang="ru-RU" dirty="0"/>
              <a:t>Круг останавливается. Водяной встает  и с закрытыми глазами подходит к одному из играющих. Его задача – определить кто перед ним. Водяной может трогать стоящего перед ним игрока, но глаза открывать нельзя. Если Водяной отгадывает имя игрока, то  они меняются ролями и игра продолжается.</a:t>
            </a:r>
          </a:p>
          <a:p>
            <a:r>
              <a:rPr lang="ru-RU" dirty="0"/>
              <a:t> </a:t>
            </a:r>
          </a:p>
          <a:p>
            <a:endParaRPr lang="ru-RU" dirty="0"/>
          </a:p>
        </p:txBody>
      </p:sp>
    </p:spTree>
    <p:extLst>
      <p:ext uri="{BB962C8B-B14F-4D97-AF65-F5344CB8AC3E}">
        <p14:creationId xmlns="" xmlns:p14="http://schemas.microsoft.com/office/powerpoint/2010/main" val="5637163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6304</Words>
  <Application>Microsoft Office PowerPoint</Application>
  <PresentationFormat>Экран (4:3)</PresentationFormat>
  <Paragraphs>262</Paragraphs>
  <Slides>51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51</vt:i4>
      </vt:variant>
    </vt:vector>
  </HeadingPairs>
  <TitlesOfParts>
    <vt:vector size="52" baseType="lpstr">
      <vt:lpstr>Тема Office</vt:lpstr>
      <vt:lpstr>Слайд 1</vt:lpstr>
      <vt:lpstr>Бездомный заяц</vt:lpstr>
      <vt:lpstr>Совушка</vt:lpstr>
      <vt:lpstr>У кого мяч</vt:lpstr>
      <vt:lpstr>Самолеты</vt:lpstr>
      <vt:lpstr>Птички и клетка</vt:lpstr>
      <vt:lpstr>Сокол и голуби</vt:lpstr>
      <vt:lpstr>Космонавты</vt:lpstr>
      <vt:lpstr>Водяной</vt:lpstr>
      <vt:lpstr>Лягушки и цапли</vt:lpstr>
      <vt:lpstr>Волк во рву</vt:lpstr>
      <vt:lpstr>Свободное место</vt:lpstr>
      <vt:lpstr>Медведь и пчелы</vt:lpstr>
      <vt:lpstr>Охотники и зайцы</vt:lpstr>
      <vt:lpstr>Ловишка, бери ленту</vt:lpstr>
      <vt:lpstr>Быстрей по местам</vt:lpstr>
      <vt:lpstr>Кто скорей снимет ленту</vt:lpstr>
      <vt:lpstr>Гуси – Лебеди</vt:lpstr>
      <vt:lpstr>Стадо и волк</vt:lpstr>
      <vt:lpstr>Мы веселые ребята</vt:lpstr>
      <vt:lpstr>Угадай, кого поймали</vt:lpstr>
      <vt:lpstr>Мышеловка</vt:lpstr>
      <vt:lpstr>Карусель</vt:lpstr>
      <vt:lpstr>Два мороза</vt:lpstr>
      <vt:lpstr>Передай – встань</vt:lpstr>
      <vt:lpstr>Хитрая лиса</vt:lpstr>
      <vt:lpstr>Ледяные кружева</vt:lpstr>
      <vt:lpstr>Перетяжки</vt:lpstr>
      <vt:lpstr>Попляши и покружись</vt:lpstr>
      <vt:lpstr>Затейники</vt:lpstr>
      <vt:lpstr>Мороз Красный нос</vt:lpstr>
      <vt:lpstr>Быстрые упряжки</vt:lpstr>
      <vt:lpstr>Кто к нам в гости приходил?</vt:lpstr>
      <vt:lpstr>Стенка-мишень</vt:lpstr>
      <vt:lpstr>Зайка беленький сидит</vt:lpstr>
      <vt:lpstr>Лиса в курятнике</vt:lpstr>
      <vt:lpstr>Снежинки и ветер</vt:lpstr>
      <vt:lpstr>МОРОЗ</vt:lpstr>
      <vt:lpstr>БЕРЕГИСЬ, ЗАМОРОЖУ</vt:lpstr>
      <vt:lpstr>ЗИМА ПРИШЛА</vt:lpstr>
      <vt:lpstr>СНЕЖИНОЧКИ - ПУШИНОЧКИ</vt:lpstr>
      <vt:lpstr>Мячом по булаве</vt:lpstr>
      <vt:lpstr>"Котел" или "Мяч из круга"</vt:lpstr>
      <vt:lpstr>Синие и желтые палочки</vt:lpstr>
      <vt:lpstr>Обменяйся флажками</vt:lpstr>
      <vt:lpstr>Черепашки</vt:lpstr>
      <vt:lpstr>Горелки с платочком</vt:lpstr>
      <vt:lpstr>Пустое место</vt:lpstr>
      <vt:lpstr>Заря</vt:lpstr>
      <vt:lpstr>Петушиный бой</vt:lpstr>
      <vt:lpstr>С кочки на кочку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Соня</dc:creator>
  <cp:lastModifiedBy>Пользователь Windows</cp:lastModifiedBy>
  <cp:revision>12</cp:revision>
  <dcterms:created xsi:type="dcterms:W3CDTF">2016-01-10T07:27:26Z</dcterms:created>
  <dcterms:modified xsi:type="dcterms:W3CDTF">2016-02-24T07:06:02Z</dcterms:modified>
</cp:coreProperties>
</file>