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2C6D92-63D6-46D6-BA78-0020102BA64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D2DB6E-EEC0-4740-9A4B-0CB013D67CD8}">
      <dgm:prSet/>
      <dgm:spPr/>
      <dgm:t>
        <a:bodyPr/>
        <a:lstStyle/>
        <a:p>
          <a:pPr algn="ctr" rtl="0"/>
          <a:r>
            <a:rPr lang="ru-RU" b="0" i="0" dirty="0" smtClean="0"/>
            <a:t>Рекомендации </a:t>
          </a:r>
          <a:r>
            <a:rPr lang="ru-RU" b="0" i="0" dirty="0" smtClean="0"/>
            <a:t>по организации спортивных прогулок </a:t>
          </a:r>
          <a:endParaRPr lang="ru-RU" dirty="0"/>
        </a:p>
      </dgm:t>
    </dgm:pt>
    <dgm:pt modelId="{C54D43E2-165E-4E70-9531-BD9D96D62C29}" type="parTrans" cxnId="{82F6AD73-66A4-4C4C-B52F-5B52E646DE90}">
      <dgm:prSet/>
      <dgm:spPr/>
      <dgm:t>
        <a:bodyPr/>
        <a:lstStyle/>
        <a:p>
          <a:endParaRPr lang="ru-RU"/>
        </a:p>
      </dgm:t>
    </dgm:pt>
    <dgm:pt modelId="{7457F500-0E54-4338-88BA-1F7480B36C2E}" type="sibTrans" cxnId="{82F6AD73-66A4-4C4C-B52F-5B52E646DE90}">
      <dgm:prSet/>
      <dgm:spPr/>
      <dgm:t>
        <a:bodyPr/>
        <a:lstStyle/>
        <a:p>
          <a:endParaRPr lang="ru-RU"/>
        </a:p>
      </dgm:t>
    </dgm:pt>
    <dgm:pt modelId="{7B489722-F3C6-4796-BBC3-C7E254659EC8}" type="pres">
      <dgm:prSet presAssocID="{112C6D92-63D6-46D6-BA78-0020102BA6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C1DF36-7917-44C4-B2A9-2BAE7A4B5D32}" type="pres">
      <dgm:prSet presAssocID="{92D2DB6E-EEC0-4740-9A4B-0CB013D67CD8}" presName="parentText" presStyleLbl="node1" presStyleIdx="0" presStyleCnt="1" custScaleY="1117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D54198-D3AF-4C2C-A7C6-32F05EF8E2F7}" type="presOf" srcId="{92D2DB6E-EEC0-4740-9A4B-0CB013D67CD8}" destId="{6FC1DF36-7917-44C4-B2A9-2BAE7A4B5D32}" srcOrd="0" destOrd="0" presId="urn:microsoft.com/office/officeart/2005/8/layout/vList2"/>
    <dgm:cxn modelId="{82F6AD73-66A4-4C4C-B52F-5B52E646DE90}" srcId="{112C6D92-63D6-46D6-BA78-0020102BA64B}" destId="{92D2DB6E-EEC0-4740-9A4B-0CB013D67CD8}" srcOrd="0" destOrd="0" parTransId="{C54D43E2-165E-4E70-9531-BD9D96D62C29}" sibTransId="{7457F500-0E54-4338-88BA-1F7480B36C2E}"/>
    <dgm:cxn modelId="{DEAD47D0-B876-4059-A020-5ABA380919CC}" type="presOf" srcId="{112C6D92-63D6-46D6-BA78-0020102BA64B}" destId="{7B489722-F3C6-4796-BBC3-C7E254659EC8}" srcOrd="0" destOrd="0" presId="urn:microsoft.com/office/officeart/2005/8/layout/vList2"/>
    <dgm:cxn modelId="{82187604-8CF9-4C91-A084-BA34316CB9E7}" type="presParOf" srcId="{7B489722-F3C6-4796-BBC3-C7E254659EC8}" destId="{6FC1DF36-7917-44C4-B2A9-2BAE7A4B5D3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C1DF36-7917-44C4-B2A9-2BAE7A4B5D32}">
      <dsp:nvSpPr>
        <dsp:cNvPr id="0" name=""/>
        <dsp:cNvSpPr/>
      </dsp:nvSpPr>
      <dsp:spPr>
        <a:xfrm>
          <a:off x="0" y="194366"/>
          <a:ext cx="6408712" cy="27076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b="0" i="0" kern="1200" dirty="0" smtClean="0"/>
            <a:t>Рекомендации </a:t>
          </a:r>
          <a:r>
            <a:rPr lang="ru-RU" sz="4600" b="0" i="0" kern="1200" dirty="0" smtClean="0"/>
            <a:t>по организации спортивных прогулок </a:t>
          </a:r>
          <a:endParaRPr lang="ru-RU" sz="4600" kern="1200" dirty="0"/>
        </a:p>
      </dsp:txBody>
      <dsp:txXfrm>
        <a:off x="0" y="194366"/>
        <a:ext cx="6408712" cy="2707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08890-A6E3-4B60-882C-2230D39A7E92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6A3AF-1F5D-4B6E-A03A-831E90F996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2968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6A3AF-1F5D-4B6E-A03A-831E90F996E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5222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4050573564"/>
              </p:ext>
            </p:extLst>
          </p:nvPr>
        </p:nvGraphicFramePr>
        <p:xfrm>
          <a:off x="1115616" y="1340768"/>
          <a:ext cx="6408712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39552" y="404664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Муниципальное бюджетное дошкольное образовательное учреждение детский сад №508</a:t>
            </a:r>
            <a:endParaRPr lang="ru-RU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868144" y="5244008"/>
            <a:ext cx="288032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52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Инструктор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52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физической культуре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52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Ананьина Светлана Борисовна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6309320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Екатеринбург, 2016</a:t>
            </a:r>
            <a:endParaRPr lang="ru-RU" dirty="0"/>
          </a:p>
        </p:txBody>
      </p:sp>
      <p:pic>
        <p:nvPicPr>
          <p:cNvPr id="21507" name="Picture 3" descr="http://www.playcast.ru/uploads/2015/12/07/162185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293096"/>
            <a:ext cx="3456384" cy="2306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5823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* Начиная со старшей группы, следует вводить адаптированные к дошкольному возрасту командные спортивные игры: пионербол, футбол, хоккей, волейбол, теннис и т.д.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3933056"/>
            <a:ext cx="72008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000" dirty="0" smtClean="0"/>
              <a:t> * Для </a:t>
            </a:r>
            <a:r>
              <a:rPr lang="ru-RU" sz="2000" dirty="0"/>
              <a:t>спортивных игр желательно отводить  не менее половины времени всей спортивной прогулки</a:t>
            </a:r>
            <a:r>
              <a:rPr lang="ru-RU" sz="2000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7752" y="1714500"/>
            <a:ext cx="3714776" cy="3000384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0100" y="1785926"/>
            <a:ext cx="3357586" cy="292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282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5"/>
            <a:ext cx="712879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/>
              <a:t>Структура спортивной прогулки может включать:</a:t>
            </a:r>
            <a:endParaRPr lang="ru-RU" sz="2000" u="sng" dirty="0"/>
          </a:p>
          <a:p>
            <a:pPr lvl="0"/>
            <a:endParaRPr lang="ru-RU" sz="2000" dirty="0" smtClean="0"/>
          </a:p>
          <a:p>
            <a:pPr lvl="0"/>
            <a:r>
              <a:rPr lang="ru-RU" sz="2000" dirty="0" smtClean="0"/>
              <a:t> * </a:t>
            </a:r>
            <a:r>
              <a:rPr lang="ru-RU" dirty="0" smtClean="0"/>
              <a:t>Организационный </a:t>
            </a:r>
            <a:r>
              <a:rPr lang="ru-RU" dirty="0"/>
              <a:t>момент или вводную беседу;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 * Подвижные</a:t>
            </a:r>
            <a:r>
              <a:rPr lang="ru-RU" dirty="0"/>
              <a:t>, спортивные игры;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 * Спортивные </a:t>
            </a:r>
            <a:r>
              <a:rPr lang="ru-RU" dirty="0"/>
              <a:t>упражнения;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 * Самостоятельная </a:t>
            </a:r>
            <a:r>
              <a:rPr lang="ru-RU" dirty="0"/>
              <a:t>деятельность детей;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 * Индивидуальную </a:t>
            </a:r>
            <a:r>
              <a:rPr lang="ru-RU" dirty="0"/>
              <a:t>работу по </a:t>
            </a:r>
            <a:r>
              <a:rPr lang="ru-RU" dirty="0" smtClean="0"/>
              <a:t>различным</a:t>
            </a:r>
          </a:p>
          <a:p>
            <a:pPr lvl="0"/>
            <a:r>
              <a:rPr lang="ru-RU" dirty="0" smtClean="0"/>
              <a:t>   направлениям </a:t>
            </a:r>
            <a:r>
              <a:rPr lang="ru-RU" dirty="0"/>
              <a:t>развития воспитанников;</a:t>
            </a:r>
          </a:p>
          <a:p>
            <a:endParaRPr lang="ru-RU" dirty="0" smtClean="0"/>
          </a:p>
          <a:p>
            <a:r>
              <a:rPr lang="ru-RU" dirty="0" smtClean="0"/>
              <a:t> * Подведение </a:t>
            </a:r>
            <a:r>
              <a:rPr lang="ru-RU" dirty="0"/>
              <a:t>итогов прогулки, </a:t>
            </a:r>
            <a:r>
              <a:rPr lang="ru-RU" dirty="0" smtClean="0"/>
              <a:t>выполнение</a:t>
            </a:r>
          </a:p>
          <a:p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/>
              <a:t>творческого задания</a:t>
            </a:r>
          </a:p>
        </p:txBody>
      </p:sp>
      <p:pic>
        <p:nvPicPr>
          <p:cNvPr id="10242" name="Picture 2" descr="http://i.ytimg.com/vi/zeNZgT5Rwwc/hqdefault.jpg"/>
          <p:cNvPicPr>
            <a:picLocks noChangeAspect="1" noChangeArrowheads="1"/>
          </p:cNvPicPr>
          <p:nvPr/>
        </p:nvPicPr>
        <p:blipFill>
          <a:blip r:embed="rId2" cstate="print"/>
          <a:srcRect t="16800" r="5501"/>
          <a:stretch>
            <a:fillRect/>
          </a:stretch>
        </p:blipFill>
        <p:spPr bwMode="auto">
          <a:xfrm>
            <a:off x="5436096" y="4340645"/>
            <a:ext cx="3594180" cy="2373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8467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980728"/>
            <a:ext cx="676875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Важно </a:t>
            </a:r>
            <a:r>
              <a:rPr lang="ru-RU" dirty="0"/>
              <a:t>отличать подобные прогулки от спортивных праздников – тщательно подготовленных мероприятий для детей, требующих наличия у них определенных двигательных умений и навыков.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  Спортивные прогулки предоставляют воспитанникам некоторую свободу выбора (для этого следует подобрать несколько вариантов заданий, игр, упражнений), при этом учитываются их интересы, желания. </a:t>
            </a:r>
          </a:p>
          <a:p>
            <a:r>
              <a:rPr lang="ru-RU" dirty="0"/>
              <a:t> </a:t>
            </a:r>
          </a:p>
          <a:p>
            <a:r>
              <a:rPr lang="ru-RU" dirty="0" smtClean="0"/>
              <a:t>  Прогулки </a:t>
            </a:r>
            <a:r>
              <a:rPr lang="ru-RU" dirty="0"/>
              <a:t>не так строго структурированы, как спортивные праздники и развлечения.</a:t>
            </a:r>
          </a:p>
          <a:p>
            <a:r>
              <a:rPr lang="ru-RU" sz="2200" dirty="0"/>
              <a:t> </a:t>
            </a:r>
          </a:p>
        </p:txBody>
      </p:sp>
      <p:pic>
        <p:nvPicPr>
          <p:cNvPr id="9218" name="Picture 2" descr="http://www.supermamicka.sk/wp-content/uploads/2013/05/deti-a-sport-e13683904217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337720"/>
            <a:ext cx="487272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9781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260648"/>
            <a:ext cx="48965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/>
              <a:t> Сценарий спортивной прогулки</a:t>
            </a:r>
            <a:r>
              <a:rPr lang="ru-RU" dirty="0"/>
              <a:t> </a:t>
            </a:r>
          </a:p>
          <a:p>
            <a:r>
              <a:rPr lang="ru-RU" b="1" dirty="0" smtClean="0"/>
              <a:t>       </a:t>
            </a:r>
          </a:p>
          <a:p>
            <a:r>
              <a:rPr lang="ru-RU" b="1" dirty="0" smtClean="0"/>
              <a:t>Цель </a:t>
            </a:r>
            <a:r>
              <a:rPr lang="ru-RU" b="1" dirty="0"/>
              <a:t>и задачи:</a:t>
            </a:r>
            <a:endParaRPr lang="ru-RU" dirty="0"/>
          </a:p>
          <a:p>
            <a:r>
              <a:rPr lang="ru-RU" dirty="0"/>
              <a:t>Воспитание патриотизма,</a:t>
            </a:r>
          </a:p>
          <a:p>
            <a:r>
              <a:rPr lang="ru-RU" dirty="0"/>
              <a:t>Укрепление здоровья,</a:t>
            </a:r>
          </a:p>
          <a:p>
            <a:r>
              <a:rPr lang="ru-RU" dirty="0"/>
              <a:t>Воспитание правильного отношения к здоровому образу жизни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2996952"/>
            <a:ext cx="388843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ru-RU" b="1" dirty="0" smtClean="0"/>
              <a:t>                     </a:t>
            </a:r>
            <a:r>
              <a:rPr lang="ru-RU" sz="1600" b="1" dirty="0" smtClean="0"/>
              <a:t>Ход</a:t>
            </a:r>
            <a:r>
              <a:rPr lang="ru-RU" sz="1600" b="1" dirty="0"/>
              <a:t>:</a:t>
            </a:r>
            <a:endParaRPr lang="ru-RU" sz="1600" dirty="0"/>
          </a:p>
          <a:p>
            <a:r>
              <a:rPr lang="ru-RU" sz="1600" b="1" dirty="0"/>
              <a:t>1 конкурс</a:t>
            </a:r>
            <a:r>
              <a:rPr lang="ru-RU" sz="1600" b="1" u="sng" dirty="0"/>
              <a:t>: Инвентарь</a:t>
            </a:r>
            <a:r>
              <a:rPr lang="ru-RU" sz="1600" b="1" dirty="0"/>
              <a:t>:</a:t>
            </a:r>
            <a:r>
              <a:rPr lang="ru-RU" sz="1600" dirty="0"/>
              <a:t> два мяча, две скакалки, четыре конуса.</a:t>
            </a:r>
          </a:p>
          <a:p>
            <a:r>
              <a:rPr lang="ru-RU" sz="1600" b="1" dirty="0"/>
              <a:t>1 этап:</a:t>
            </a:r>
            <a:r>
              <a:rPr lang="ru-RU" sz="1600" dirty="0"/>
              <a:t> 1-вый участник: Подбрасывая мяч вверх и поймав его,  двигаются вперед  до конуса, оставляют мяч берут скакалку и бегом возвращаются в команду.</a:t>
            </a:r>
          </a:p>
          <a:p>
            <a:r>
              <a:rPr lang="ru-RU" sz="1600" b="1" dirty="0"/>
              <a:t>2 этап:</a:t>
            </a:r>
            <a:r>
              <a:rPr lang="ru-RU" sz="1600" dirty="0"/>
              <a:t> 2-ой участник:  Перепрыгивая через скакалку,  двигается до конуса, оставляет ее,  берет мяч и бегом возвращается в команду.</a:t>
            </a:r>
          </a:p>
        </p:txBody>
      </p:sp>
      <p:pic>
        <p:nvPicPr>
          <p:cNvPr id="5" name="Рисунок 4" descr="H:\оксана улица фанарь аёробика\DSCN21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29000"/>
            <a:ext cx="3209925" cy="240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:\оксана улица фанарь аёробика\DSCN21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6672"/>
            <a:ext cx="3209925" cy="2406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8058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7" y="764704"/>
            <a:ext cx="36004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2 конкурс: 1 этап: </a:t>
            </a:r>
            <a:r>
              <a:rPr lang="ru-RU" dirty="0"/>
              <a:t> 1-вый участник:  Проходит «гусиным» шагом до конуса, обратно вернуться бегом.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4761929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2 этап:</a:t>
            </a:r>
            <a:r>
              <a:rPr lang="ru-RU" dirty="0"/>
              <a:t>  2-ой участник:  Двигается вперед прыжками «зайчик» до конуса, обратно вернуться бегом.</a:t>
            </a:r>
          </a:p>
        </p:txBody>
      </p:sp>
      <p:pic>
        <p:nvPicPr>
          <p:cNvPr id="5" name="Рисунок 4" descr="H:\оксана улица фанарь аёробика\DSCN212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8182" y="3356992"/>
            <a:ext cx="3747135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:\оксана улица фанарь аёробика\DSCN213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20688"/>
            <a:ext cx="3380377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9163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32656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3 конкурс</a:t>
            </a:r>
            <a:r>
              <a:rPr lang="ru-RU" dirty="0"/>
              <a:t>: </a:t>
            </a:r>
            <a:r>
              <a:rPr lang="ru-RU" b="1" u="sng" dirty="0"/>
              <a:t> Инвентарь</a:t>
            </a:r>
            <a:r>
              <a:rPr lang="ru-RU" dirty="0"/>
              <a:t>:  кубики – 6 штук, ведра – 2, кольца от </a:t>
            </a:r>
            <a:r>
              <a:rPr lang="ru-RU" dirty="0" err="1"/>
              <a:t>кольцеброса</a:t>
            </a:r>
            <a:r>
              <a:rPr lang="ru-RU" dirty="0"/>
              <a:t> -6 штук, конусы – 4 штуки.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268760"/>
            <a:ext cx="3312368" cy="180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endParaRPr lang="ru-RU" b="1" dirty="0" smtClean="0"/>
          </a:p>
          <a:p>
            <a:r>
              <a:rPr lang="ru-RU" b="1" dirty="0" smtClean="0"/>
              <a:t>1 </a:t>
            </a:r>
            <a:r>
              <a:rPr lang="ru-RU" b="1" dirty="0"/>
              <a:t>этап: </a:t>
            </a:r>
            <a:r>
              <a:rPr lang="ru-RU" dirty="0"/>
              <a:t> 1-вый участник: Раскладывает кубики в кольца, беря их  из ведерка, двигаясь вперед бегом до конуса, обратно бегом.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72200" y="4221088"/>
            <a:ext cx="21602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2 этап:</a:t>
            </a:r>
            <a:r>
              <a:rPr lang="ru-RU" dirty="0"/>
              <a:t>  2-ой участник:  Двигается вперед бегом, собирая все кубики в ведерко, до конуса, обратно бегом.</a:t>
            </a:r>
          </a:p>
        </p:txBody>
      </p:sp>
      <p:pic>
        <p:nvPicPr>
          <p:cNvPr id="5" name="Рисунок 4" descr="H:\оксана улица фанарь аёробика\DSCN214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54174"/>
            <a:ext cx="3888432" cy="2730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:\оксана улица фанарь аёробика\DSCN215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196752"/>
            <a:ext cx="3516212" cy="2685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6903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3" y="404664"/>
            <a:ext cx="5762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4 конкурс</a:t>
            </a:r>
            <a:r>
              <a:rPr lang="ru-RU" dirty="0"/>
              <a:t>: </a:t>
            </a:r>
            <a:r>
              <a:rPr lang="ru-RU" b="1" u="sng" dirty="0"/>
              <a:t> Инвентарь</a:t>
            </a:r>
            <a:r>
              <a:rPr lang="ru-RU" dirty="0"/>
              <a:t>:  два обруча.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340768"/>
            <a:ext cx="280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Дети добегают до обруча «надевают» его через голову, перешагивают через него, бегут до конуса - обратно бегом. </a:t>
            </a:r>
          </a:p>
        </p:txBody>
      </p:sp>
      <p:pic>
        <p:nvPicPr>
          <p:cNvPr id="4" name="Рисунок 3" descr="H:\оксана улица фанарь аёробика\DSCN215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52736"/>
            <a:ext cx="3600400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:\оксана улица фанарь аёробика\DSCN215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3" y="3573016"/>
            <a:ext cx="3384375" cy="27426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610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60649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Викторина: «Назовите виды спорта с мячом»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124745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5 конкурс</a:t>
            </a:r>
            <a:r>
              <a:rPr lang="ru-RU" dirty="0"/>
              <a:t>: </a:t>
            </a:r>
            <a:r>
              <a:rPr lang="ru-RU" b="1" u="sng" dirty="0"/>
              <a:t> Инвентарь</a:t>
            </a:r>
            <a:r>
              <a:rPr lang="ru-RU" dirty="0"/>
              <a:t>: две гимнастические палки.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1772816"/>
            <a:ext cx="30243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Стоя в колонне  друг за другом,  держа палку перед собой двумя руками,  перешагивая через нее, поочередно перенося правую ногу, затем левую ногу, руки с палкой за спиной, следующий игрок стоящий за спиной перехватывает палку и продолжает упражнение.</a:t>
            </a:r>
          </a:p>
        </p:txBody>
      </p:sp>
      <p:pic>
        <p:nvPicPr>
          <p:cNvPr id="5" name="Рисунок 4" descr="H:\оксана улица фанарь аёробика\DSCN217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4176464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8776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76673"/>
            <a:ext cx="5742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Подвижная </a:t>
            </a:r>
            <a:r>
              <a:rPr lang="ru-RU" b="1" dirty="0"/>
              <a:t>игра по желанию детей:  </a:t>
            </a:r>
            <a:r>
              <a:rPr lang="ru-RU" b="1" u="sng" dirty="0"/>
              <a:t>«</a:t>
            </a:r>
            <a:r>
              <a:rPr lang="ru-RU" b="1" u="sng" dirty="0" smtClean="0"/>
              <a:t>Рыб</a:t>
            </a:r>
            <a:r>
              <a:rPr lang="ru-RU" b="1" u="sng" dirty="0"/>
              <a:t>о</a:t>
            </a:r>
            <a:r>
              <a:rPr lang="ru-RU" b="1" u="sng" dirty="0" smtClean="0"/>
              <a:t>лов</a:t>
            </a:r>
            <a:r>
              <a:rPr lang="ru-RU" b="1" u="sng" dirty="0"/>
              <a:t>».</a:t>
            </a:r>
            <a:endParaRPr lang="ru-RU" dirty="0"/>
          </a:p>
        </p:txBody>
      </p:sp>
      <p:pic>
        <p:nvPicPr>
          <p:cNvPr id="3" name="Рисунок 2" descr="H:\оксана улица фанарь аёробика\DSCN218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4950296" cy="36225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8918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764704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Игра малой подвижности</a:t>
            </a:r>
            <a:r>
              <a:rPr lang="ru-RU" sz="2000" dirty="0"/>
              <a:t>: </a:t>
            </a:r>
            <a:r>
              <a:rPr lang="ru-RU" sz="2000" b="1" u="sng" dirty="0"/>
              <a:t>«Круг – </a:t>
            </a:r>
            <a:r>
              <a:rPr lang="ru-RU" sz="2000" b="1" u="sng" dirty="0" smtClean="0"/>
              <a:t>кружочек</a:t>
            </a:r>
            <a:r>
              <a:rPr lang="ru-RU" sz="2000" b="1" u="sng" dirty="0"/>
              <a:t>»</a:t>
            </a:r>
            <a:r>
              <a:rPr lang="ru-RU" sz="2000" dirty="0"/>
              <a:t> .</a:t>
            </a:r>
          </a:p>
        </p:txBody>
      </p:sp>
      <p:pic>
        <p:nvPicPr>
          <p:cNvPr id="3" name="Рисунок 2" descr="H:\оксана улица фанарь аёробика\DSCN218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7382" y="1438275"/>
            <a:ext cx="5309235" cy="3981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9680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052736"/>
            <a:ext cx="64807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* При </a:t>
            </a:r>
            <a:r>
              <a:rPr lang="ru-RU" dirty="0"/>
              <a:t>организации спортивной прогулки как одного из видов прогулок важно помнить, что спортивным упражнениям и элементам спортивных игр дети обучаются в основном на физкультурных занятиях, которые проводятся на свежем воздухе</a:t>
            </a:r>
            <a:r>
              <a:rPr lang="ru-RU" dirty="0" smtClean="0"/>
              <a:t>. 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 * Рекомендуется </a:t>
            </a:r>
            <a:r>
              <a:rPr lang="ru-RU" dirty="0"/>
              <a:t>использовать спортивные игры и упражнения, в которые  дошкольникам доступны физические нагрузки, чередующиеся с заданиями на расслабление мышц.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* Это </a:t>
            </a:r>
            <a:r>
              <a:rPr lang="ru-RU" dirty="0"/>
              <a:t>спортивные игры, которые включают в себя такие основные движения, как ходьба, бег, прыжки, бросание, ловля и метание мяча, лазание и т. д. </a:t>
            </a:r>
          </a:p>
        </p:txBody>
      </p:sp>
      <p:pic>
        <p:nvPicPr>
          <p:cNvPr id="20482" name="Picture 2" descr="http://cdn.thepointsguy.com/wp-content/uploads/2013/09/outdoor-adventures-biking-family-ride-full.jpg?c225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725144"/>
            <a:ext cx="3096344" cy="1927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9210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764704"/>
            <a:ext cx="77152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accent4">
                    <a:lumMod val="50000"/>
                  </a:schemeClr>
                </a:solidFill>
              </a:rPr>
              <a:t>Спасибо </a:t>
            </a: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</a:rPr>
              <a:t>за внимание</a:t>
            </a:r>
            <a:r>
              <a:rPr lang="ru-RU" sz="4400" b="1" dirty="0">
                <a:solidFill>
                  <a:schemeClr val="accent4">
                    <a:lumMod val="50000"/>
                  </a:schemeClr>
                </a:solidFill>
              </a:rPr>
              <a:t>!</a:t>
            </a:r>
            <a:endParaRPr lang="ru-RU" sz="4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34834"/>
            <a:ext cx="5904655" cy="3942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4476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764704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К </a:t>
            </a:r>
            <a:r>
              <a:rPr lang="ru-RU" dirty="0"/>
              <a:t>спортивным упражнениям относятся катание на санках, лыжах, велосипедах, самокатах, а к спортивным играм – городки, баскетбол, бадминтон, настольный теннис, футбол, хоккей, волейбол, серсо, </a:t>
            </a:r>
            <a:r>
              <a:rPr lang="ru-RU" dirty="0" err="1"/>
              <a:t>кольцеброс</a:t>
            </a:r>
            <a:r>
              <a:rPr lang="ru-RU" dirty="0"/>
              <a:t> и др. </a:t>
            </a:r>
          </a:p>
        </p:txBody>
      </p:sp>
      <p:pic>
        <p:nvPicPr>
          <p:cNvPr id="4" name="Рисунок 3" descr="F:\фото консульт\IMG_97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928934"/>
            <a:ext cx="311943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фото консульт\DSCN66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857496"/>
            <a:ext cx="3124200" cy="277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2736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857232"/>
            <a:ext cx="3857652" cy="3143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sz="2400" b="1" dirty="0" smtClean="0"/>
              <a:t>Спортивная </a:t>
            </a:r>
            <a:r>
              <a:rPr lang="ru-RU" sz="2400" b="1" dirty="0"/>
              <a:t>прогулка</a:t>
            </a:r>
            <a:r>
              <a:rPr lang="ru-RU" b="1" dirty="0"/>
              <a:t> – 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sz="2000" dirty="0" smtClean="0"/>
              <a:t>особый </a:t>
            </a:r>
            <a:r>
              <a:rPr lang="ru-RU" sz="2000" dirty="0"/>
              <a:t>вид прогулки, в которой </a:t>
            </a:r>
            <a:endParaRPr lang="ru-RU" sz="2000" dirty="0" smtClean="0"/>
          </a:p>
          <a:p>
            <a:r>
              <a:rPr lang="ru-RU" sz="2000" dirty="0" smtClean="0"/>
              <a:t>используются </a:t>
            </a:r>
            <a:r>
              <a:rPr lang="ru-RU" sz="2000" dirty="0"/>
              <a:t>разнообразные элементы детской деятельности спортивной тематики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9124" y="2000240"/>
            <a:ext cx="3929090" cy="385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79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2"/>
            <a:ext cx="70567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/>
              <a:t>Цели и задачи</a:t>
            </a:r>
            <a:r>
              <a:rPr lang="ru-RU" sz="2400" u="sng" dirty="0"/>
              <a:t> </a:t>
            </a:r>
            <a:r>
              <a:rPr lang="ru-RU" sz="2400" u="sng" dirty="0" smtClean="0"/>
              <a:t> </a:t>
            </a:r>
            <a:r>
              <a:rPr lang="en-US" sz="2400" dirty="0" smtClean="0"/>
              <a:t>c</a:t>
            </a:r>
            <a:r>
              <a:rPr lang="ru-RU" sz="2400" dirty="0" err="1"/>
              <a:t>портивной</a:t>
            </a:r>
            <a:r>
              <a:rPr lang="ru-RU" sz="2400" dirty="0"/>
              <a:t> прогулки предусматривают укрепление здоровья, профилактику утомления, физическое и умственное развитие, оптимизацию двигательной активности детей. При правильной организации прогулки оказывают закаливающее воздействие на организм в естественных условиях, способствуют повышению уровня физической подготовленности детей дошкольного возраста.</a:t>
            </a:r>
          </a:p>
        </p:txBody>
      </p:sp>
      <p:pic>
        <p:nvPicPr>
          <p:cNvPr id="16386" name="Picture 2" descr="http://previews.123rf.com/images/deklofenak/deklofenak1202/deklofenak120200056/12435674-The-family-in-the-park-on-bicycles-Stock-Photo-family-exercising-peo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022" y="4293096"/>
            <a:ext cx="345904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39940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92696"/>
            <a:ext cx="6840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b="1" u="sng" dirty="0" smtClean="0"/>
              <a:t>Спортивные </a:t>
            </a:r>
            <a:r>
              <a:rPr lang="ru-RU" b="1" u="sng" dirty="0"/>
              <a:t>прогулки</a:t>
            </a:r>
            <a:r>
              <a:rPr lang="ru-RU" dirty="0"/>
              <a:t> </a:t>
            </a:r>
            <a:r>
              <a:rPr lang="ru-RU" dirty="0" smtClean="0"/>
              <a:t>   могут </a:t>
            </a:r>
            <a:r>
              <a:rPr lang="ru-RU" dirty="0"/>
              <a:t>проводиться не реже </a:t>
            </a:r>
            <a:r>
              <a:rPr lang="ru-RU" dirty="0" smtClean="0"/>
              <a:t>одного    – </a:t>
            </a:r>
            <a:r>
              <a:rPr lang="ru-RU" dirty="0"/>
              <a:t>двух раз в месяц в те дни, когда организуется </a:t>
            </a:r>
            <a:r>
              <a:rPr lang="ru-RU" dirty="0" smtClean="0"/>
              <a:t> непосредственно </a:t>
            </a:r>
            <a:r>
              <a:rPr lang="ru-RU" dirty="0"/>
              <a:t>образовательная деятельность, требующая большой умственной нагрузки, или непосредственно образовательная деятельность по художественному творчеству.</a:t>
            </a:r>
          </a:p>
        </p:txBody>
      </p:sp>
      <p:pic>
        <p:nvPicPr>
          <p:cNvPr id="3" name="Рисунок 2" descr="F:\фото консульт\DSCN46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429000"/>
            <a:ext cx="2997878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:\фото консульт\DSCN66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643314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40348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764704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Организация </a:t>
            </a:r>
            <a:r>
              <a:rPr lang="ru-RU" dirty="0"/>
              <a:t>спортивной прогулки предполагает знакомство воспитанников с различными видами спорта, спортсменами. Возможна экскурсия или целевая прогулка на стадион (городской, школьный, дворовой ). 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 Наблюдение </a:t>
            </a:r>
            <a:r>
              <a:rPr lang="ru-RU" dirty="0"/>
              <a:t>за тем, как занимаются спортсмены или школьники, поможет вызвать у дошкольников интерес, желание заниматься </a:t>
            </a:r>
            <a:r>
              <a:rPr lang="ru-RU" dirty="0" smtClean="0"/>
              <a:t>спортом.                                       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4744" y="3000372"/>
            <a:ext cx="4572032" cy="335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72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052736"/>
            <a:ext cx="741682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 </a:t>
            </a:r>
            <a:r>
              <a:rPr lang="ru-RU" sz="2000" b="1" u="sng" dirty="0"/>
              <a:t>Спортивная прогулка</a:t>
            </a:r>
            <a:r>
              <a:rPr lang="ru-RU" sz="2000" dirty="0"/>
              <a:t> не может быть насыщена только двигательными видами деятельности. Рекомендуется подбирать задания познавательного характера и спортивной направленности.</a:t>
            </a:r>
          </a:p>
          <a:p>
            <a:r>
              <a:rPr lang="ru-RU" sz="2000" b="1" u="sng" dirty="0"/>
              <a:t> Например;</a:t>
            </a:r>
            <a:r>
              <a:rPr lang="ru-RU" sz="2000" dirty="0"/>
              <a:t> </a:t>
            </a:r>
            <a:r>
              <a:rPr lang="ru-RU" sz="2000" b="1" dirty="0"/>
              <a:t>дидактические игры</a:t>
            </a:r>
            <a:r>
              <a:rPr lang="ru-RU" sz="2000" dirty="0"/>
              <a:t> «Летние и зимние виды спорта», «Какой вид спорта здесь лишний», «Узнай по Силуэту», «Кто больше видов спорта с мячом назовет»; </a:t>
            </a:r>
            <a:r>
              <a:rPr lang="ru-RU" sz="2000" b="1" dirty="0"/>
              <a:t>игры на внимание</a:t>
            </a:r>
            <a:r>
              <a:rPr lang="ru-RU" sz="2000" dirty="0"/>
              <a:t> «Верно ли исходное положение при метании, беге, прыжке и т.д.; </a:t>
            </a:r>
            <a:r>
              <a:rPr lang="ru-RU" sz="2000" b="1" dirty="0"/>
              <a:t>на воображение</a:t>
            </a:r>
            <a:r>
              <a:rPr lang="ru-RU" sz="2000" dirty="0"/>
              <a:t> «Изобрази вид спорта».</a:t>
            </a:r>
          </a:p>
          <a:p>
            <a:r>
              <a:rPr lang="ru-RU" sz="2000" dirty="0"/>
              <a:t> Также можно включить </a:t>
            </a:r>
            <a:r>
              <a:rPr lang="ru-RU" sz="2000" b="1" dirty="0"/>
              <a:t>литературные задания</a:t>
            </a:r>
            <a:r>
              <a:rPr lang="ru-RU" sz="2000" dirty="0"/>
              <a:t> (загадки, считалки, стихи).                                   </a:t>
            </a:r>
          </a:p>
          <a:p>
            <a:r>
              <a:rPr lang="ru-RU" dirty="0"/>
              <a:t> </a:t>
            </a:r>
          </a:p>
        </p:txBody>
      </p:sp>
      <p:pic>
        <p:nvPicPr>
          <p:cNvPr id="13314" name="Picture 2" descr="http://stendzp.com/files/categories/%D0%BA%D0%B5%D0%BD%D0%B3%D1%80%D0%BF%D0%B2%D1%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581128"/>
            <a:ext cx="2880320" cy="2095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0875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642918"/>
            <a:ext cx="37147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000" dirty="0"/>
              <a:t>*  С детьми младшего дошкольного возраста на спортивной прогулке можно организовать разнообразные подвижные игры сюжетного характера, включающие основные движения.</a:t>
            </a:r>
          </a:p>
        </p:txBody>
      </p:sp>
      <p:pic>
        <p:nvPicPr>
          <p:cNvPr id="3" name="Рисунок 2" descr="F:\младшая\DSCN22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357562"/>
            <a:ext cx="342902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:\младшая\DSCN22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500042"/>
            <a:ext cx="3137609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младшая\DSCN223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286124"/>
            <a:ext cx="342424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3064701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592</TotalTime>
  <Words>907</Words>
  <Application>Microsoft Office PowerPoint</Application>
  <PresentationFormat>Экран (4:3)</PresentationFormat>
  <Paragraphs>87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рекомендации по организации спортивных прогулок</dc:title>
  <dc:creator>Администратор</dc:creator>
  <cp:lastModifiedBy>Елена</cp:lastModifiedBy>
  <cp:revision>32</cp:revision>
  <dcterms:created xsi:type="dcterms:W3CDTF">2015-02-06T12:08:14Z</dcterms:created>
  <dcterms:modified xsi:type="dcterms:W3CDTF">2016-02-23T14:54:03Z</dcterms:modified>
</cp:coreProperties>
</file>