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1" r:id="rId3"/>
    <p:sldId id="259" r:id="rId4"/>
    <p:sldId id="265" r:id="rId5"/>
    <p:sldId id="262" r:id="rId6"/>
    <p:sldId id="267" r:id="rId7"/>
    <p:sldId id="268" r:id="rId8"/>
    <p:sldId id="293" r:id="rId9"/>
    <p:sldId id="292" r:id="rId10"/>
    <p:sldId id="269" r:id="rId11"/>
    <p:sldId id="275" r:id="rId12"/>
    <p:sldId id="282" r:id="rId13"/>
    <p:sldId id="294" r:id="rId14"/>
    <p:sldId id="296" r:id="rId15"/>
    <p:sldId id="297" r:id="rId16"/>
    <p:sldId id="291" r:id="rId17"/>
    <p:sldId id="281" r:id="rId18"/>
    <p:sldId id="274" r:id="rId19"/>
    <p:sldId id="299" r:id="rId20"/>
    <p:sldId id="283" r:id="rId21"/>
    <p:sldId id="298" r:id="rId22"/>
    <p:sldId id="285" r:id="rId23"/>
    <p:sldId id="27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3732" autoAdjust="0"/>
  </p:normalViewPr>
  <p:slideViewPr>
    <p:cSldViewPr>
      <p:cViewPr varScale="1">
        <p:scale>
          <a:sx n="85" d="100"/>
          <a:sy n="85" d="100"/>
        </p:scale>
        <p:origin x="-11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3.9110837369467251E-2"/>
          <c:y val="8.9017405865845708E-2"/>
          <c:w val="0.50070578683613753"/>
          <c:h val="0.732947782402463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Быстрота</c:v>
                </c:pt>
                <c:pt idx="1">
                  <c:v>Выносливость</c:v>
                </c:pt>
                <c:pt idx="2">
                  <c:v>Ловкость</c:v>
                </c:pt>
                <c:pt idx="3">
                  <c:v>Гибкость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59</c:v>
                </c:pt>
                <c:pt idx="1">
                  <c:v>49</c:v>
                </c:pt>
                <c:pt idx="2">
                  <c:v>47</c:v>
                </c:pt>
                <c:pt idx="3">
                  <c:v>61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52666479323648163"/>
          <c:y val="9.9337562669018539E-2"/>
          <c:w val="0.46929289991743872"/>
          <c:h val="0.80132487466196323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Быстрота</c:v>
                </c:pt>
                <c:pt idx="1">
                  <c:v>Выносливость</c:v>
                </c:pt>
                <c:pt idx="2">
                  <c:v>Ловкость</c:v>
                </c:pt>
                <c:pt idx="3">
                  <c:v>Гибкость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89</c:v>
                </c:pt>
                <c:pt idx="1">
                  <c:v>81</c:v>
                </c:pt>
                <c:pt idx="2">
                  <c:v>73</c:v>
                </c:pt>
                <c:pt idx="3">
                  <c:v>93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0127247766121261"/>
          <c:y val="5.4985052165920957E-2"/>
          <c:w val="0.38193044688156341"/>
          <c:h val="0.89002989566815893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3.911083736946723E-2"/>
          <c:y val="8.9017405865845667E-2"/>
          <c:w val="0.50070578683613753"/>
          <c:h val="0.732947782402463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Быстрота</c:v>
                </c:pt>
                <c:pt idx="1">
                  <c:v>Выносливость</c:v>
                </c:pt>
                <c:pt idx="2">
                  <c:v>Ловкость</c:v>
                </c:pt>
                <c:pt idx="3">
                  <c:v>Гибкость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62</c:v>
                </c:pt>
                <c:pt idx="1">
                  <c:v>55</c:v>
                </c:pt>
                <c:pt idx="2">
                  <c:v>50</c:v>
                </c:pt>
                <c:pt idx="3">
                  <c:v>70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52666479323648163"/>
          <c:y val="9.9337562669018539E-2"/>
          <c:w val="0.46929289991743878"/>
          <c:h val="0.80132487466196323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3.911083736946723E-2"/>
          <c:y val="8.9017405865845667E-2"/>
          <c:w val="0.50070578683613753"/>
          <c:h val="0.732947782402463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Быстрота</c:v>
                </c:pt>
                <c:pt idx="1">
                  <c:v>Выносливость</c:v>
                </c:pt>
                <c:pt idx="2">
                  <c:v>Ловкость</c:v>
                </c:pt>
                <c:pt idx="3">
                  <c:v>Гибкость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70</c:v>
                </c:pt>
                <c:pt idx="1">
                  <c:v>60</c:v>
                </c:pt>
                <c:pt idx="2">
                  <c:v>55</c:v>
                </c:pt>
                <c:pt idx="3">
                  <c:v>75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52666479323648163"/>
          <c:y val="9.9337562669018567E-2"/>
          <c:w val="0.46929289991743883"/>
          <c:h val="0.80132487466196323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3.911083736946723E-2"/>
          <c:y val="8.9017405865845667E-2"/>
          <c:w val="0.50070578683613753"/>
          <c:h val="0.732947782402463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Быстрота</c:v>
                </c:pt>
                <c:pt idx="1">
                  <c:v>Выносливость</c:v>
                </c:pt>
                <c:pt idx="2">
                  <c:v>Ловкость</c:v>
                </c:pt>
                <c:pt idx="3">
                  <c:v>Гибкость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75</c:v>
                </c:pt>
                <c:pt idx="1">
                  <c:v>70</c:v>
                </c:pt>
                <c:pt idx="2">
                  <c:v>62</c:v>
                </c:pt>
                <c:pt idx="3">
                  <c:v>80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52666479323648163"/>
          <c:y val="9.9337562669018567E-2"/>
          <c:w val="0.46929289991743894"/>
          <c:h val="0.80132487466196323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14292-83FC-40CB-8356-39DDDB5D669B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7F9B9-9B96-49C0-9820-BA0EBD62A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14292-83FC-40CB-8356-39DDDB5D669B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7F9B9-9B96-49C0-9820-BA0EBD62A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14292-83FC-40CB-8356-39DDDB5D669B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7F9B9-9B96-49C0-9820-BA0EBD62A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14292-83FC-40CB-8356-39DDDB5D669B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7F9B9-9B96-49C0-9820-BA0EBD62A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14292-83FC-40CB-8356-39DDDB5D669B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7F9B9-9B96-49C0-9820-BA0EBD62A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14292-83FC-40CB-8356-39DDDB5D669B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7F9B9-9B96-49C0-9820-BA0EBD62A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14292-83FC-40CB-8356-39DDDB5D669B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7F9B9-9B96-49C0-9820-BA0EBD62A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14292-83FC-40CB-8356-39DDDB5D669B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7F9B9-9B96-49C0-9820-BA0EBD62A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14292-83FC-40CB-8356-39DDDB5D669B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7F9B9-9B96-49C0-9820-BA0EBD62A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14292-83FC-40CB-8356-39DDDB5D669B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7F9B9-9B96-49C0-9820-BA0EBD62A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14292-83FC-40CB-8356-39DDDB5D669B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7F9B9-9B96-49C0-9820-BA0EBD62A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14292-83FC-40CB-8356-39DDDB5D669B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7F9B9-9B96-49C0-9820-BA0EBD62A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SC004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11268744" y="-253769"/>
            <a:ext cx="658872" cy="946465"/>
          </a:xfrm>
          <a:prstGeom prst="rect">
            <a:avLst/>
          </a:prstGeom>
        </p:spPr>
      </p:pic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907704" y="1556792"/>
            <a:ext cx="6550496" cy="936104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ФИЗИЧЕСКАЯ КУЛЬТУРА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1"/>
          </p:nvPr>
        </p:nvSpPr>
        <p:spPr>
          <a:xfrm>
            <a:off x="1439144" y="116632"/>
            <a:ext cx="7704856" cy="720080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Муниципальное бюджетное дошкольное образовательное учреждение </a:t>
            </a:r>
          </a:p>
          <a:p>
            <a:r>
              <a:rPr lang="ru-RU" sz="1400" b="1" dirty="0" smtClean="0">
                <a:solidFill>
                  <a:schemeClr val="tx1"/>
                </a:solidFill>
              </a:rPr>
              <a:t>детский сад №508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652120" y="5589240"/>
            <a:ext cx="29523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Инструктор </a:t>
            </a:r>
            <a:endParaRPr lang="ru-RU" b="1" dirty="0" smtClean="0"/>
          </a:p>
          <a:p>
            <a:r>
              <a:rPr lang="ru-RU" b="1" dirty="0" smtClean="0"/>
              <a:t>по </a:t>
            </a:r>
            <a:r>
              <a:rPr lang="ru-RU" b="1" dirty="0" smtClean="0"/>
              <a:t>физической культуре </a:t>
            </a:r>
          </a:p>
          <a:p>
            <a:r>
              <a:rPr lang="ru-RU" b="1" dirty="0" smtClean="0"/>
              <a:t>Ананьина С.Б.</a:t>
            </a:r>
            <a:endParaRPr lang="ru-RU" dirty="0"/>
          </a:p>
        </p:txBody>
      </p:sp>
      <p:pic>
        <p:nvPicPr>
          <p:cNvPr id="24578" name="Picture 2" descr="http://design-iprint.ru/assets/images/bannery-katalog/b-9-07.jpg"/>
          <p:cNvPicPr>
            <a:picLocks noChangeAspect="1" noChangeArrowheads="1"/>
          </p:cNvPicPr>
          <p:nvPr/>
        </p:nvPicPr>
        <p:blipFill>
          <a:blip r:embed="rId4" cstate="print"/>
          <a:srcRect l="5040" t="6024"/>
          <a:stretch>
            <a:fillRect/>
          </a:stretch>
        </p:blipFill>
        <p:spPr bwMode="auto">
          <a:xfrm>
            <a:off x="3491880" y="2492896"/>
            <a:ext cx="4104456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483768" y="260648"/>
            <a:ext cx="6336704" cy="108012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Тематические дни и недели здоровья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88224" y="1628800"/>
            <a:ext cx="1566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День Нептуна</a:t>
            </a:r>
            <a:endParaRPr lang="ru-RU" dirty="0"/>
          </a:p>
        </p:txBody>
      </p:sp>
      <p:pic>
        <p:nvPicPr>
          <p:cNvPr id="17409" name="Picture 1" descr="C:\Users\Елена\Desktop\ФОТО ПОДГ,ГР,№5-ВЫПУСК 2015\DSC040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0760" y="1988840"/>
            <a:ext cx="308119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2411760" y="1628800"/>
            <a:ext cx="2185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Фестиваль Здоровья</a:t>
            </a:r>
            <a:endParaRPr lang="ru-RU" dirty="0"/>
          </a:p>
        </p:txBody>
      </p:sp>
      <p:pic>
        <p:nvPicPr>
          <p:cNvPr id="16" name="Picture 3" descr="C:\Users\Елена\Desktop\ФОТО дети старш. гр 2013г\DSC040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365104"/>
            <a:ext cx="3024336" cy="2258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1988840"/>
            <a:ext cx="3191063" cy="2318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/>
          <a:srcRect l="6363" t="8484" r="4553" b="4553"/>
          <a:stretch>
            <a:fillRect/>
          </a:stretch>
        </p:blipFill>
        <p:spPr bwMode="auto">
          <a:xfrm>
            <a:off x="1979712" y="4365104"/>
            <a:ext cx="3147276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6419056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Подвижные игры и игровые упражнения на развитие координации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0799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23728" y="1556792"/>
            <a:ext cx="3096344" cy="2322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057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4077072"/>
            <a:ext cx="3072342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071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1628800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Елена\Desktop\ФОТО дети старш. гр 2013г\DSC040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3" y="4077072"/>
            <a:ext cx="3107836" cy="2276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95736" y="274638"/>
            <a:ext cx="6033864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Подвижные игры и игровые упражнения на развитие быстроты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00377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1907704" y="1628800"/>
            <a:ext cx="3024336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3" name="Picture 1" descr="C:\Users\Елена\Desktop\ФОТО ПОДГ,ГР,№5-ВЫПУСК 2015\DSC044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628800"/>
            <a:ext cx="3125013" cy="2343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4" name="Picture 2" descr="C:\Users\Елена\Desktop\ФОТО дети старш. гр 2013г\DSC039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4221088"/>
            <a:ext cx="3059832" cy="2294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5" name="Picture 3" descr="C:\Users\Елена\Desktop\ФОТО дети старш. гр 2013г\DSC0406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4149080"/>
            <a:ext cx="3131839" cy="2348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Подвижные игры и игровые упражнения на развитие силы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Елена\Desktop\СБ\DSC0043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7967" t="16693" r="10086" b="5913"/>
          <a:stretch>
            <a:fillRect/>
          </a:stretch>
        </p:blipFill>
        <p:spPr bwMode="auto">
          <a:xfrm>
            <a:off x="1907704" y="1556792"/>
            <a:ext cx="3208467" cy="2518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154" name="Picture 2" descr="C:\Users\Елена\Desktop\Фото 4 гр для выпускного\DSC085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628800"/>
            <a:ext cx="3168352" cy="2318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051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9712" y="4221088"/>
            <a:ext cx="3059832" cy="2294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155" name="Picture 3" descr="C:\Users\Елена\Desktop\ФОТО ПОДГ,ГР,№5-ВЫПУСК 2015\DSC0032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4221088"/>
            <a:ext cx="3096344" cy="2322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Подвижные игры и игровые упражнения на развитие гибкости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SC072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700808"/>
            <a:ext cx="3384376" cy="2430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DSC071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4221088"/>
            <a:ext cx="3600400" cy="2430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Елена\Desktop\СБ\DSC00433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 l="6934" t="16950" r="4078" b="15250"/>
          <a:stretch>
            <a:fillRect/>
          </a:stretch>
        </p:blipFill>
        <p:spPr bwMode="auto">
          <a:xfrm>
            <a:off x="1835696" y="1700808"/>
            <a:ext cx="3240360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63688" y="260648"/>
            <a:ext cx="7128792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Подвижные игры и игровые упражнения на развитие выносливости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0" name="Picture 2" descr="C:\Users\Елена\Desktop\Фото 4 гр для выпускного\DSC00384..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9384" y="1484784"/>
            <a:ext cx="39146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131" name="Picture 3" descr="C:\Users\Елена\Desktop\Фото 4 гр для выпускного\Олимпиада 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556792"/>
            <a:ext cx="3600400" cy="2598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0724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4153004"/>
            <a:ext cx="3888432" cy="2704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411760" y="260648"/>
            <a:ext cx="6562725" cy="8509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Предметно-развивающая среда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Елена\Desktop\СБ\DSC004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46778">
            <a:off x="1036992" y="1114453"/>
            <a:ext cx="2088232" cy="2862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Елена\Desktop\СБ\DSC00439.JPG"/>
          <p:cNvPicPr>
            <a:picLocks noChangeAspect="1" noChangeArrowheads="1"/>
          </p:cNvPicPr>
          <p:nvPr/>
        </p:nvPicPr>
        <p:blipFill>
          <a:blip r:embed="rId4" cstate="print"/>
          <a:srcRect l="6601" t="19550" r="6601" b="13251"/>
          <a:stretch>
            <a:fillRect/>
          </a:stretch>
        </p:blipFill>
        <p:spPr bwMode="auto">
          <a:xfrm rot="411315">
            <a:off x="7109095" y="1171032"/>
            <a:ext cx="2025880" cy="2812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Елена\Desktop\СБ\DSC004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908720"/>
            <a:ext cx="2078487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Елена\Desktop\СБ\DSC004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3933056"/>
            <a:ext cx="2073127" cy="2760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" descr="C:\Users\Елена\Desktop\ФОТО ПОДГ,ГР,№5-ВЫПУСК 2015\DSC0449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4149080"/>
            <a:ext cx="3029008" cy="2271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 cstate="print"/>
          <a:srcRect t="17681"/>
          <a:stretch>
            <a:fillRect/>
          </a:stretch>
        </p:blipFill>
        <p:spPr bwMode="auto">
          <a:xfrm>
            <a:off x="5076056" y="980728"/>
            <a:ext cx="216052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32240" y="3892916"/>
            <a:ext cx="2016224" cy="2699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0"/>
            <a:ext cx="6203032" cy="62068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Наши будущие чемпионы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99792" y="476672"/>
            <a:ext cx="5338936" cy="2083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004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20122">
            <a:off x="1938087" y="2274616"/>
            <a:ext cx="182100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Елена\Desktop\ima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19848">
            <a:off x="7020188" y="2329376"/>
            <a:ext cx="1819602" cy="2446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Елена\Desktop\image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4964807"/>
            <a:ext cx="2325241" cy="1893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Елена\Desktop\imag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2492896"/>
            <a:ext cx="1728192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 flipH="1">
            <a:off x="4860032" y="2060848"/>
            <a:ext cx="18356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Сенько Ангелина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23728" y="4725144"/>
            <a:ext cx="16939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Тебеньков Илья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948264" y="4653136"/>
            <a:ext cx="20679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Новоселов Дмитрий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427984" y="4437112"/>
            <a:ext cx="19215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Брущенков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Макар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691680" y="5877272"/>
            <a:ext cx="15815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Игорь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Тигунов</a:t>
            </a:r>
            <a:endParaRPr lang="ru-RU" sz="1600" dirty="0"/>
          </a:p>
        </p:txBody>
      </p:sp>
      <p:pic>
        <p:nvPicPr>
          <p:cNvPr id="2050" name="Picture 2" descr="C:\Users\Администратор\Desktop\ekaterinburg1446281393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6136" y="4941168"/>
            <a:ext cx="2448272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7812360" y="5661248"/>
            <a:ext cx="11003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Жук Лиза</a:t>
            </a:r>
            <a:endParaRPr lang="ru-RU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931224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Результаты педагогической диагностики развития физических качеств детей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43608" y="1412776"/>
          <a:ext cx="3672408" cy="1569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Содержимое 3"/>
          <p:cNvGraphicFramePr>
            <a:graphicFrameLocks/>
          </p:cNvGraphicFramePr>
          <p:nvPr/>
        </p:nvGraphicFramePr>
        <p:xfrm>
          <a:off x="3059832" y="5157192"/>
          <a:ext cx="4536504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267744" y="1124744"/>
            <a:ext cx="830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2011 г.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16216" y="1196752"/>
            <a:ext cx="864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2012 г.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71800" y="3140968"/>
            <a:ext cx="839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2013 г.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88224" y="3212976"/>
            <a:ext cx="839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2014 г.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48064" y="4941168"/>
            <a:ext cx="839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2015 г.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23928" y="5949280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73%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95936" y="5301208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93%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04048" y="5301208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89%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932040" y="5877272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81%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Содержимое 3"/>
          <p:cNvGraphicFramePr>
            <a:graphicFrameLocks/>
          </p:cNvGraphicFramePr>
          <p:nvPr/>
        </p:nvGraphicFramePr>
        <p:xfrm>
          <a:off x="5076056" y="1340768"/>
          <a:ext cx="3672408" cy="1569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Содержимое 3"/>
          <p:cNvGraphicFramePr>
            <a:graphicFrameLocks/>
          </p:cNvGraphicFramePr>
          <p:nvPr/>
        </p:nvGraphicFramePr>
        <p:xfrm>
          <a:off x="1403648" y="3356992"/>
          <a:ext cx="3672408" cy="1569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2" name="Содержимое 3"/>
          <p:cNvGraphicFramePr>
            <a:graphicFrameLocks/>
          </p:cNvGraphicFramePr>
          <p:nvPr/>
        </p:nvGraphicFramePr>
        <p:xfrm>
          <a:off x="5364088" y="3429000"/>
          <a:ext cx="3672408" cy="1569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2699792" y="3501008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70%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763688" y="3501008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75%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619672" y="4077072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55%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555776" y="4077072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60%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259632" y="213285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47%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475656" y="141277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61%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339752" y="1484784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59%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123728" y="213285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49%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228184" y="2060848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55%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292080" y="198884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50%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508104" y="414908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62%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228184" y="1484784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62%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364088" y="1484784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70%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444208" y="414908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70%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588224" y="357301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75%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724128" y="3501008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80%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67744" y="620688"/>
            <a:ext cx="6408712" cy="70609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Участие в методической работе ДОУ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1124744"/>
            <a:ext cx="511256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Консультации для педагогов: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технологии» 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«Установление взаимодействия с родителями по вопросу оздоровления детей в условиях детского сада»;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«Формирование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здоровьесберегающей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среды в ДОУ».</a:t>
            </a:r>
          </a:p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Оказание консультативной помощи педагогам по оформлению спортивных уголков.</a:t>
            </a:r>
          </a:p>
          <a:p>
            <a:pPr>
              <a:buFont typeface="Arial" pitchFamily="34" charset="0"/>
              <a:buChar char="•"/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совместных спортивных праздников, развлечений, тематических Дней здоровья. </a:t>
            </a:r>
          </a:p>
          <a:p>
            <a:pPr>
              <a:buFont typeface="Arial" pitchFamily="34" charset="0"/>
              <a:buChar char="•"/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Публикации: выпуск информационного вестника «Спортивный» №11, июнь 2011</a:t>
            </a:r>
          </a:p>
          <a:p>
            <a:pPr>
              <a:buFont typeface="Arial" pitchFamily="34" charset="0"/>
              <a:buChar char="•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53760">
            <a:off x="7021065" y="3886007"/>
            <a:ext cx="2062814" cy="2802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Администратор\Desktop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7023" y="1484784"/>
            <a:ext cx="2476977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0"/>
            <a:ext cx="6789440" cy="90872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712" y="836712"/>
            <a:ext cx="6995120" cy="576064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altLang="ru-RU" sz="1700" dirty="0" smtClean="0">
                <a:latin typeface="Times New Roman" pitchFamily="18" charset="0"/>
                <a:cs typeface="Times New Roman" pitchFamily="18" charset="0"/>
              </a:rPr>
              <a:t>Воспитание здорового поколения с гармоничным развитием физических качеств - одна из основных задач современного общества.  К сожалению, в нашей стране, как было отмечено на последней российской ассамблее, посвященной проблемам здоровья населения, наблюдается отчетливая тенденция к ухудшению состояния здоровья детей. </a:t>
            </a:r>
          </a:p>
          <a:p>
            <a:pPr algn="just">
              <a:buNone/>
            </a:pPr>
            <a:r>
              <a:rPr lang="ru-RU" altLang="ru-RU" sz="1700" dirty="0" smtClean="0">
                <a:latin typeface="Times New Roman" pitchFamily="18" charset="0"/>
                <a:cs typeface="Times New Roman" pitchFamily="18" charset="0"/>
              </a:rPr>
              <a:t>          Психологи, педагоги, медики отмечают общую тенденцию для детских учреждений - снижение двигательной активности. Причины  кроются в современном образе жизни, м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ассовая компьютеризация, гиподинамия, приоритет интеллектуального развития ребенка. </a:t>
            </a:r>
          </a:p>
          <a:p>
            <a:pPr algn="just"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        На сегодняшний день,  для ребенка,  современный планшет гораздо привлекательнее мяча. А ведь общеизвестно, что двигательная активность является важным условием, стимулирующим фактором развития интеллектуальной, эмоциональной и других сфер ребенка, кроме того, согласно ФГОС ДО, «основной формой работы с детьми дошкольного возраста и ведущим видом деятельности для них является игра».         </a:t>
            </a:r>
          </a:p>
        </p:txBody>
      </p:sp>
      <p:pic>
        <p:nvPicPr>
          <p:cNvPr id="23554" name="Picture 2" descr="http://dou9talm.edu22.info/attachments/Image/dly-unctryktora_1.jpg?template=gener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5085184"/>
            <a:ext cx="1512169" cy="1599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4" descr="https://im0-tub-ru.yandex.net/i?id=83b9b20d9ecaa48128b773610629e116&amp;n=33&amp;h=215&amp;w=2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5229200"/>
            <a:ext cx="1440160" cy="1440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99792" y="404664"/>
            <a:ext cx="5169768" cy="70609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Взаимодействие с родителями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35696" y="1628800"/>
            <a:ext cx="4104456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Размещены консультации на сайте ДОУ, в родительских уголках</a:t>
            </a:r>
          </a:p>
          <a:p>
            <a:pPr>
              <a:buFont typeface="Arial" pitchFamily="34" charset="0"/>
              <a:buChar char="•"/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Участие в развлечениях, праздниках</a:t>
            </a:r>
          </a:p>
          <a:p>
            <a:pPr>
              <a:buFont typeface="Arial" pitchFamily="34" charset="0"/>
              <a:buChar char="•"/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Выступления на родительских собраниях</a:t>
            </a:r>
          </a:p>
          <a:p>
            <a:pPr>
              <a:buFont typeface="Arial" pitchFamily="34" charset="0"/>
              <a:buChar char="•"/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Консультации: «Роль родителей в укреплении здоровья детей и приобщении их к ЗОЖ», «Красивая  осанка – залог здоровья», «Коррекция плоскостопия», «Современные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технологии в ДОУ» и др.</a:t>
            </a:r>
          </a:p>
        </p:txBody>
      </p:sp>
      <p:pic>
        <p:nvPicPr>
          <p:cNvPr id="9" name="Picture 2" descr="C:\Users\лнс\Desktop\садик\фото-Спортивный праздник ст.гр\DSC001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980728"/>
            <a:ext cx="2597622" cy="2504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Users\лнс\Desktop\садик\фото-Спортивный праздник ст.гр\DSC001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3686405"/>
            <a:ext cx="2736304" cy="2565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915816" y="404664"/>
            <a:ext cx="5169768" cy="70609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Повышение квалификации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1265" name="Picture 1" descr="C:\Users\Елена\Desktop\СБ\DSC004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30639">
            <a:off x="1828519" y="1217786"/>
            <a:ext cx="1877947" cy="2653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6" name="Picture 2" descr="C:\Users\Елена\Desktop\СБ\DSC004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340768"/>
            <a:ext cx="2798866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7" name="Picture 3" descr="C:\Users\Елена\Desktop\СБ\DSC004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32558">
            <a:off x="6773948" y="1319417"/>
            <a:ext cx="1787606" cy="2546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 descr="C:\Users\Елена\Desktop\СБ\DSC004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4149080"/>
            <a:ext cx="2731267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9" name="Picture 5" descr="C:\Users\Елена\Desktop\СБ\DSC0041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6096" y="4149080"/>
            <a:ext cx="2836528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06613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Обмен опытом с педагогической общественностью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Свидетельство КОНКУРСНАЯ ПРОГРАММА%2C ПОСВЯЩЁННАЯ ПРАЗДНИКУ 8 МАРТА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21327467">
            <a:off x="1751507" y="2002709"/>
            <a:ext cx="2232248" cy="1599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Свидетельство Консультация для родителей «Коррекция плоскостопия»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1484784"/>
            <a:ext cx="2232248" cy="1599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Свидетельство сценарий мероприятия ко Дню Победы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1720" y="4005064"/>
            <a:ext cx="2210951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Свидетельство Роль родителей в укреплении здоровья детей и приобщение их к здоровому образу жизни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28184" y="4077072"/>
            <a:ext cx="2232248" cy="1599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Свидетельство Роль родителей в укреплении здоровья детей и приобщение их к здоровому образу жизни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397555">
            <a:off x="6530104" y="1897826"/>
            <a:ext cx="2260550" cy="1619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9217" name="Picture 1" descr="C:\Users\Елена\Desktop\СБ\DSC0041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9992" y="3933056"/>
            <a:ext cx="1512168" cy="2146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age (2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79712" y="1376772"/>
            <a:ext cx="3096344" cy="2322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age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4020385"/>
            <a:ext cx="2520280" cy="2144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a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4005064"/>
            <a:ext cx="2160240" cy="2537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age (4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8104" y="1221357"/>
            <a:ext cx="2952328" cy="2447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347864" y="404664"/>
            <a:ext cx="37452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Да здравствует спорт!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56084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Направления  педагогической деятельности инструктора по физической культуре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712" y="1600200"/>
            <a:ext cx="6707088" cy="4525963"/>
          </a:xfrm>
        </p:spPr>
        <p:txBody>
          <a:bodyPr>
            <a:normAutofit fontScale="62500" lnSpcReduction="2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непосредственно образовательная деятельность с воспитанниками, режимные моменты, проведение спортивных досугов и праздников;</a:t>
            </a:r>
          </a:p>
          <a:p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повышение квалификации, самообразование;</a:t>
            </a:r>
          </a:p>
          <a:p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пополнение предметно - развивающей среды в     спортивном зале и спортивных уголках;</a:t>
            </a:r>
          </a:p>
          <a:p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повышение компетентности педагогического   коллектива по вопросам физического развития;</a:t>
            </a:r>
            <a:r>
              <a:rPr lang="ru-RU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3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сотрудничество с специалистами и педагогами   ДОУ;</a:t>
            </a:r>
          </a:p>
          <a:p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обмен опытом с педагогической общественностью;</a:t>
            </a:r>
          </a:p>
          <a:p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взаимодействие с родителями.</a:t>
            </a:r>
          </a:p>
          <a:p>
            <a:endParaRPr lang="ru-RU" dirty="0"/>
          </a:p>
        </p:txBody>
      </p:sp>
      <p:pic>
        <p:nvPicPr>
          <p:cNvPr id="22530" name="Picture 2" descr="http://cs.dc-41delfin.ru/DQABAIQAzOwBzOz_w_7D/oQJTLRRrj8U75HQY6BftNQ/sv/image/24/c7/9c/188130/207/soveti%203.png?14429881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610099"/>
            <a:ext cx="2247900" cy="224790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274638"/>
            <a:ext cx="6059016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Непрерывная непосредственно образовательная деятельность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600200"/>
            <a:ext cx="7787208" cy="4525963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Ежедневная утренняя зарядка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76056" y="3933056"/>
            <a:ext cx="3672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Физкультурные занятия в зале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P10107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2060848"/>
            <a:ext cx="2832315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10108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4293096"/>
            <a:ext cx="3072341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5" name="Picture 1" descr="C:\Users\Елена\Desktop\СБ\DSC004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700808"/>
            <a:ext cx="3024336" cy="2025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6" name="Picture 2" descr="C:\Users\Елена\Desktop\СБ\DSC00433.JPG"/>
          <p:cNvPicPr>
            <a:picLocks noChangeAspect="1" noChangeArrowheads="1"/>
          </p:cNvPicPr>
          <p:nvPr/>
        </p:nvPicPr>
        <p:blipFill>
          <a:blip r:embed="rId6" cstate="print"/>
          <a:srcRect l="6934" t="16950" r="4078" b="15250"/>
          <a:stretch>
            <a:fillRect/>
          </a:stretch>
        </p:blipFill>
        <p:spPr bwMode="auto">
          <a:xfrm>
            <a:off x="2699792" y="4581128"/>
            <a:ext cx="3024336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9221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Занятия  физической культурой на открытом воздухе</a:t>
            </a:r>
            <a:endParaRPr lang="ru-RU" sz="3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Светлана\Desktop\PB12066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4293096"/>
            <a:ext cx="2976331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SC082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1628800"/>
            <a:ext cx="3360373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0548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2120" y="4437112"/>
            <a:ext cx="3072342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2" name="Picture 2" descr="C:\Users\Елена\Desktop\СБ\DSC00434.JPG"/>
          <p:cNvPicPr>
            <a:picLocks noChangeAspect="1" noChangeArrowheads="1"/>
          </p:cNvPicPr>
          <p:nvPr/>
        </p:nvPicPr>
        <p:blipFill>
          <a:blip r:embed="rId6" cstate="print"/>
          <a:srcRect l="7967" t="16693" r="10086" b="5913"/>
          <a:stretch>
            <a:fillRect/>
          </a:stretch>
        </p:blipFill>
        <p:spPr bwMode="auto">
          <a:xfrm>
            <a:off x="5508104" y="1412776"/>
            <a:ext cx="3207629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5842992" cy="634082"/>
          </a:xfrm>
        </p:spPr>
        <p:txBody>
          <a:bodyPr>
            <a:norm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Здоровьесбережение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Светлана\Desktop\P1010814р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060848"/>
            <a:ext cx="2664296" cy="177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P10108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3933056"/>
            <a:ext cx="3096344" cy="2322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979712" y="1268760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Ленивая гимнастика, дорожки здоровья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" name="Picture 2" descr="C:\Users\Светлана\Desktop\физ  занятие фото\P10108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4293096"/>
            <a:ext cx="3024336" cy="2268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6156176" y="3645024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dirty="0" smtClean="0">
                <a:solidFill>
                  <a:prstClr val="black"/>
                </a:solidFill>
              </a:rPr>
              <a:t>Пальчиковая гимнастика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9457" name="Picture 1" descr="C:\Users\Елена\Desktop\СБ\DSC004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902720"/>
            <a:ext cx="1800200" cy="2442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9" name="Picture 3" descr="C:\Users\Елена\Desktop\СБ\DSC00427.JPG"/>
          <p:cNvPicPr>
            <a:picLocks noChangeAspect="1" noChangeArrowheads="1"/>
          </p:cNvPicPr>
          <p:nvPr/>
        </p:nvPicPr>
        <p:blipFill>
          <a:blip r:embed="rId7" cstate="print"/>
          <a:srcRect l="8126" t="6501" r="15486" b="6818"/>
          <a:stretch>
            <a:fillRect/>
          </a:stretch>
        </p:blipFill>
        <p:spPr bwMode="auto">
          <a:xfrm>
            <a:off x="4330774" y="1844824"/>
            <a:ext cx="2030626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99792" y="274638"/>
            <a:ext cx="5529808" cy="92211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Спортивные развлечения  и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праздники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SC082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4149080"/>
            <a:ext cx="3096344" cy="2322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555776" y="1340768"/>
            <a:ext cx="2028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Зимняя олимпиада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868144" y="1340768"/>
            <a:ext cx="2792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День защитника отечества</a:t>
            </a:r>
            <a:endParaRPr lang="ru-RU" dirty="0"/>
          </a:p>
        </p:txBody>
      </p:sp>
      <p:pic>
        <p:nvPicPr>
          <p:cNvPr id="9" name="Содержимое 3" descr="DSC081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720" y="1700808"/>
            <a:ext cx="326436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3" name="Picture 1" descr="C:\Users\Елена\Desktop\ФОТО ПОДГ,ГР,№5-ВЫПУСК 2015\DSC003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7" y="4149080"/>
            <a:ext cx="3312368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4" name="Picture 2" descr="C:\Users\Елена\Desktop\ФОТО ПОДГ,ГР,№5-ВЫПУСК 2015\DSC0037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1772816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99792" y="274638"/>
            <a:ext cx="5529808" cy="92211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Спортивные развлечения  и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праздники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1268760"/>
            <a:ext cx="2090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День защиты детей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44208" y="1268760"/>
            <a:ext cx="1502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День Победы</a:t>
            </a:r>
            <a:endParaRPr lang="ru-RU" dirty="0"/>
          </a:p>
        </p:txBody>
      </p:sp>
      <p:pic>
        <p:nvPicPr>
          <p:cNvPr id="45058" name="Picture 2" descr="C:\Users\Елена\Desktop\Фото 4 гр для выпускного\DSC085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628799"/>
            <a:ext cx="3300223" cy="2580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059" name="Picture 3" descr="C:\Users\Елена\Desktop\Фото 4 гр для выпускного\DSC085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5" y="4293096"/>
            <a:ext cx="3312368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082" name="Picture 2" descr="C:\Users\Елена\Desktop\Фото 4 гр для выпускного\DSC00384...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1700808"/>
            <a:ext cx="3409102" cy="2459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083" name="Picture 3" descr="C:\Users\Елена\Desktop\Фото 4 гр для выпускного\DSC0039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4365104"/>
            <a:ext cx="3295915" cy="2309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99792" y="274638"/>
            <a:ext cx="5529808" cy="92211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Спортивные развлечения  и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праздники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1268760"/>
            <a:ext cx="3555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«В гостях у доктора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Пилюлькина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/>
          </a:p>
        </p:txBody>
      </p:sp>
      <p:pic>
        <p:nvPicPr>
          <p:cNvPr id="7" name="Picture 3" descr="C:\Users\User\Desktop\сценарии\аэробика для боби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700809"/>
            <a:ext cx="3528392" cy="2376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Администратор\Desktop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4077072"/>
            <a:ext cx="3368689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1700808"/>
            <a:ext cx="3277297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Администратор\Desktop\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4221088"/>
            <a:ext cx="3312368" cy="224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546</Words>
  <Application>Microsoft Office PowerPoint</Application>
  <PresentationFormat>Экран (4:3)</PresentationFormat>
  <Paragraphs>105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ФИЗИЧЕСКАЯ КУЛЬТУРА</vt:lpstr>
      <vt:lpstr>Актуальность</vt:lpstr>
      <vt:lpstr>Направления  педагогической деятельности инструктора по физической культуре</vt:lpstr>
      <vt:lpstr>Непрерывная непосредственно образовательная деятельность</vt:lpstr>
      <vt:lpstr>      Занятия  физической культурой на открытом воздухе</vt:lpstr>
      <vt:lpstr>Здоровьесбережение</vt:lpstr>
      <vt:lpstr>Спортивные развлечения  и  праздники</vt:lpstr>
      <vt:lpstr>Спортивные развлечения  и  праздники</vt:lpstr>
      <vt:lpstr>Спортивные развлечения  и  праздники</vt:lpstr>
      <vt:lpstr>Тематические дни и недели здоровья</vt:lpstr>
      <vt:lpstr>     Подвижные игры и игровые упражнения на развитие координации</vt:lpstr>
      <vt:lpstr>     Подвижные игры и игровые упражнения на развитие быстроты</vt:lpstr>
      <vt:lpstr>     Подвижные игры и игровые упражнения на развитие силы</vt:lpstr>
      <vt:lpstr>     Подвижные игры и игровые упражнения на развитие гибкости</vt:lpstr>
      <vt:lpstr>     Подвижные игры и игровые упражнения на развитие выносливости</vt:lpstr>
      <vt:lpstr>Предметно-развивающая среда</vt:lpstr>
      <vt:lpstr>Наши будущие чемпионы</vt:lpstr>
      <vt:lpstr>Результаты педагогической диагностики развития физических качеств детей</vt:lpstr>
      <vt:lpstr>Участие в методической работе ДОУ </vt:lpstr>
      <vt:lpstr>Взаимодействие с родителями </vt:lpstr>
      <vt:lpstr>Повышение квалификации </vt:lpstr>
      <vt:lpstr>Обмен опытом с педагогической общественностью</vt:lpstr>
      <vt:lpstr>       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Пользователь Windows</cp:lastModifiedBy>
  <cp:revision>138</cp:revision>
  <dcterms:created xsi:type="dcterms:W3CDTF">2015-11-03T06:27:24Z</dcterms:created>
  <dcterms:modified xsi:type="dcterms:W3CDTF">2016-02-24T09:26:40Z</dcterms:modified>
</cp:coreProperties>
</file>